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37"/>
  </p:notesMasterIdLst>
  <p:handoutMasterIdLst>
    <p:handoutMasterId r:id="rId38"/>
  </p:handoutMasterIdLst>
  <p:sldIdLst>
    <p:sldId id="257" r:id="rId2"/>
    <p:sldId id="364" r:id="rId3"/>
    <p:sldId id="301" r:id="rId4"/>
    <p:sldId id="373" r:id="rId5"/>
    <p:sldId id="374" r:id="rId6"/>
    <p:sldId id="382" r:id="rId7"/>
    <p:sldId id="379" r:id="rId8"/>
    <p:sldId id="345" r:id="rId9"/>
    <p:sldId id="346" r:id="rId10"/>
    <p:sldId id="383" r:id="rId11"/>
    <p:sldId id="348" r:id="rId12"/>
    <p:sldId id="327" r:id="rId13"/>
    <p:sldId id="352" r:id="rId14"/>
    <p:sldId id="384" r:id="rId15"/>
    <p:sldId id="385" r:id="rId16"/>
    <p:sldId id="390" r:id="rId17"/>
    <p:sldId id="389" r:id="rId18"/>
    <p:sldId id="391" r:id="rId19"/>
    <p:sldId id="368" r:id="rId20"/>
    <p:sldId id="393" r:id="rId21"/>
    <p:sldId id="342" r:id="rId22"/>
    <p:sldId id="353" r:id="rId23"/>
    <p:sldId id="354" r:id="rId24"/>
    <p:sldId id="360" r:id="rId25"/>
    <p:sldId id="359" r:id="rId26"/>
    <p:sldId id="362" r:id="rId27"/>
    <p:sldId id="363" r:id="rId28"/>
    <p:sldId id="381" r:id="rId29"/>
    <p:sldId id="386" r:id="rId30"/>
    <p:sldId id="387" r:id="rId31"/>
    <p:sldId id="388" r:id="rId32"/>
    <p:sldId id="372" r:id="rId33"/>
    <p:sldId id="341" r:id="rId34"/>
    <p:sldId id="330" r:id="rId35"/>
    <p:sldId id="298" r:id="rId36"/>
  </p:sldIdLst>
  <p:sldSz cx="9144000" cy="5143500" type="screen16x9"/>
  <p:notesSz cx="7010400" cy="9296400"/>
  <p:embeddedFontLst>
    <p:embeddedFont>
      <p:font typeface="Calibri" panose="020F0502020204030204" pitchFamily="34" charset="0"/>
      <p:regular r:id="rId39"/>
      <p:bold r:id="rId40"/>
      <p:italic r:id="rId41"/>
      <p:boldItalic r:id="rId42"/>
    </p:embeddedFont>
    <p:embeddedFont>
      <p:font typeface="Myriad Web Pro" panose="020B0604020202020204" charset="0"/>
      <p:regular r:id="rId43"/>
      <p:bold r:id="rId44"/>
      <p:italic r:id="rId45"/>
      <p:boldItalic r:id="rId4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ley, Megan C. (CDC/DDID/NCIRD/ISD)" initials="LMC(" lastIdx="18" clrIdx="0">
    <p:extLst>
      <p:ext uri="{19B8F6BF-5375-455C-9EA6-DF929625EA0E}">
        <p15:presenceInfo xmlns:p15="http://schemas.microsoft.com/office/powerpoint/2012/main" userId="S-1-5-21-1207783550-2075000910-922709458-176632" providerId="AD"/>
      </p:ext>
    </p:extLst>
  </p:cmAuthor>
  <p:cmAuthor id="2" name="Megan" initials="M" lastIdx="8" clrIdx="1">
    <p:extLst>
      <p:ext uri="{19B8F6BF-5375-455C-9EA6-DF929625EA0E}">
        <p15:presenceInfo xmlns:p15="http://schemas.microsoft.com/office/powerpoint/2012/main" userId="S::cvx9@cdc.gov::dc3566f5-18f3-4f9c-a400-05efbba1af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25423"/>
    <a:srgbClr val="006A71"/>
    <a:srgbClr val="8D8B00"/>
    <a:srgbClr val="56A0D3"/>
    <a:srgbClr val="880039"/>
    <a:srgbClr val="B9728F"/>
    <a:srgbClr val="F6A01A"/>
    <a:srgbClr val="EC881D"/>
    <a:srgbClr val="008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77522" autoAdjust="0"/>
  </p:normalViewPr>
  <p:slideViewPr>
    <p:cSldViewPr snapToGrid="0">
      <p:cViewPr varScale="1">
        <p:scale>
          <a:sx n="64" d="100"/>
          <a:sy n="64" d="100"/>
        </p:scale>
        <p:origin x="1028"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56"/>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11/12/2020</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11/12/2020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Welcome to the</a:t>
            </a:r>
            <a:r>
              <a:rPr lang="en-US" baseline="0" dirty="0"/>
              <a:t> training session on weekly influenza vaccination data reporting through NHSN. My name is Elizabeth Kalayil, and I work in the Immunization Services Division at CDC. I will be presenting information during this session.  </a:t>
            </a:r>
            <a:endParaRPr lang="en-US" dirty="0"/>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several ways long-term care facilities can put these data to good use. NHSN now allows facilities to monitor vaccination trends on a weekly basis to see how rates are improving for different HCP groups.  </a:t>
            </a:r>
          </a:p>
          <a:p>
            <a:endParaRPr lang="en-US" baseline="0" dirty="0"/>
          </a:p>
          <a:p>
            <a:r>
              <a:rPr lang="en-US" baseline="0" dirty="0"/>
              <a:t>The data also will show if there are certain groups with lower vaccination rates. For instance, a long-term care facility might note that technicians have consistently higher rates of influenza vaccination than nurses.   </a:t>
            </a:r>
          </a:p>
          <a:p>
            <a:endParaRPr lang="en-US" baseline="0" dirty="0"/>
          </a:p>
          <a:p>
            <a:r>
              <a:rPr lang="en-US" baseline="0" dirty="0"/>
              <a:t>Reviewing the data may also help facilities identify barriers to influenza vaccination. For example, the facility in the above example could determine that vaccination rates are lower among non-employees because they are not covered by facility policies and programs related to influenza vaccination. </a:t>
            </a:r>
          </a:p>
          <a:p>
            <a:endParaRPr lang="en-US" dirty="0"/>
          </a:p>
        </p:txBody>
      </p:sp>
      <p:sp>
        <p:nvSpPr>
          <p:cNvPr id="4" name="Slide Number Placeholder 3"/>
          <p:cNvSpPr>
            <a:spLocks noGrp="1"/>
          </p:cNvSpPr>
          <p:nvPr>
            <p:ph type="sldNum" sz="quarter" idx="10"/>
          </p:nvPr>
        </p:nvSpPr>
        <p:spPr/>
        <p:txBody>
          <a:bodyPr/>
          <a:lstStyle/>
          <a:p>
            <a:fld id="{210AA464-13CB-48CA-8F24-D1FE483D238A}" type="slidenum">
              <a:rPr lang="en-US" smtClean="0"/>
              <a:t>10</a:t>
            </a:fld>
            <a:endParaRPr lang="en-US" dirty="0"/>
          </a:p>
        </p:txBody>
      </p:sp>
    </p:spTree>
    <p:extLst>
      <p:ext uri="{BB962C8B-B14F-4D97-AF65-F5344CB8AC3E}">
        <p14:creationId xmlns:p14="http://schemas.microsoft.com/office/powerpoint/2010/main" val="59404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Facilities could also use NHSN data to help them make decisions about efforts to increase influenza vaccination among HCP.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For example, a facility could update its annual vaccination campaign to cover employees and non-employees or could increase the number of days vaccination is offered to HCP.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r>
              <a:rPr lang="en-US" baseline="0" dirty="0"/>
              <a:t>Or, the facility may decide to improve their internal tracking systems, for example turning to computer-based or automated tracking systems to better identify unvaccinated HCP in real-time.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10AA464-13CB-48CA-8F24-D1FE483D238A}" type="slidenum">
              <a:rPr lang="en-US" smtClean="0"/>
              <a:t>11</a:t>
            </a:fld>
            <a:endParaRPr lang="en-US" dirty="0"/>
          </a:p>
        </p:txBody>
      </p:sp>
    </p:spTree>
    <p:extLst>
      <p:ext uri="{BB962C8B-B14F-4D97-AF65-F5344CB8AC3E}">
        <p14:creationId xmlns:p14="http://schemas.microsoft.com/office/powerpoint/2010/main" val="413973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we will briefly</a:t>
            </a:r>
            <a:r>
              <a:rPr lang="en-US" baseline="0" dirty="0"/>
              <a:t> </a:t>
            </a:r>
            <a:r>
              <a:rPr lang="en-US" dirty="0"/>
              <a:t>go over</a:t>
            </a:r>
            <a:r>
              <a:rPr lang="en-US" baseline="0" dirty="0"/>
              <a:t> the requirements for weekly data reporting.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233692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Similar to the annual influenza reporting, there are three required HCP categories. These consist of the following:</a:t>
            </a:r>
          </a:p>
          <a:p>
            <a:endParaRPr lang="en-US" b="0" baseline="0" dirty="0">
              <a:solidFill>
                <a:schemeClr val="accent4">
                  <a:lumMod val="75000"/>
                </a:schemeClr>
              </a:solidFill>
            </a:endParaRPr>
          </a:p>
          <a:p>
            <a:r>
              <a:rPr lang="en-US" b="0" dirty="0">
                <a:solidFill>
                  <a:schemeClr val="accent4">
                    <a:lumMod val="75000"/>
                  </a:schemeClr>
                </a:solidFill>
              </a:rPr>
              <a:t>The first category is employees, meaning staff on facility payroll. </a:t>
            </a:r>
            <a:endParaRPr lang="en-US" sz="2500" b="0" dirty="0">
              <a:solidFill>
                <a:schemeClr val="accent4">
                  <a:lumMod val="75000"/>
                </a:schemeClr>
              </a:solidFill>
            </a:endParaRPr>
          </a:p>
          <a:p>
            <a:endParaRPr lang="en-US" b="0" dirty="0">
              <a:solidFill>
                <a:schemeClr val="accent4">
                  <a:lumMod val="75000"/>
                </a:schemeClr>
              </a:solidFill>
            </a:endParaRPr>
          </a:p>
          <a:p>
            <a:r>
              <a:rPr lang="en-US" b="0" dirty="0">
                <a:solidFill>
                  <a:schemeClr val="accent4">
                    <a:lumMod val="75000"/>
                  </a:schemeClr>
                </a:solidFill>
              </a:rPr>
              <a:t>There are two non-employee categories: </a:t>
            </a:r>
          </a:p>
          <a:p>
            <a:pPr marL="171450" indent="-171450">
              <a:buFont typeface="Arial" panose="020B0604020202020204" pitchFamily="34" charset="0"/>
              <a:buChar char="•"/>
            </a:pPr>
            <a:r>
              <a:rPr lang="en-US" b="0" dirty="0">
                <a:solidFill>
                  <a:schemeClr val="accent4">
                    <a:lumMod val="75000"/>
                  </a:schemeClr>
                </a:solidFill>
              </a:rPr>
              <a:t>Licensed independent practitioners: Physicians, advanced practice nurses, &amp; physician assistants</a:t>
            </a:r>
            <a:endParaRPr lang="en-US" sz="2500" b="0" dirty="0">
              <a:solidFill>
                <a:schemeClr val="accent4">
                  <a:lumMod val="75000"/>
                </a:schemeClr>
              </a:solidFill>
            </a:endParaRPr>
          </a:p>
          <a:p>
            <a:pPr marL="171450" indent="-171450">
              <a:buFont typeface="Arial" panose="020B0604020202020204" pitchFamily="34" charset="0"/>
              <a:buChar char="•"/>
            </a:pPr>
            <a:r>
              <a:rPr lang="en-US" b="0" dirty="0">
                <a:solidFill>
                  <a:schemeClr val="accent4">
                    <a:lumMod val="75000"/>
                  </a:schemeClr>
                </a:solidFill>
              </a:rPr>
              <a:t>Adult students/trainees &amp; volunteers</a:t>
            </a:r>
          </a:p>
          <a:p>
            <a:endParaRPr lang="en-US" baseline="0" dirty="0"/>
          </a:p>
          <a:p>
            <a:r>
              <a:rPr lang="en-US" baseline="0" dirty="0"/>
              <a:t>There is one optional category, which is other contract personnel. </a:t>
            </a:r>
          </a:p>
          <a:p>
            <a:r>
              <a:rPr lang="en-US" baseline="0" dirty="0"/>
              <a:t> </a:t>
            </a:r>
          </a:p>
          <a:p>
            <a:endParaRPr lang="en-US" baseline="0" dirty="0"/>
          </a:p>
        </p:txBody>
      </p:sp>
    </p:spTree>
    <p:extLst>
      <p:ext uri="{BB962C8B-B14F-4D97-AF65-F5344CB8AC3E}">
        <p14:creationId xmlns:p14="http://schemas.microsoft.com/office/powerpoint/2010/main" val="237891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86989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9752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86378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6756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4409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168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Tree>
    <p:extLst>
      <p:ext uri="{BB962C8B-B14F-4D97-AF65-F5344CB8AC3E}">
        <p14:creationId xmlns:p14="http://schemas.microsoft.com/office/powerpoint/2010/main" val="1747635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we will briefly</a:t>
            </a:r>
            <a:r>
              <a:rPr lang="en-US" baseline="0" dirty="0"/>
              <a:t> </a:t>
            </a:r>
            <a:r>
              <a:rPr lang="en-US" dirty="0"/>
              <a:t>go over</a:t>
            </a:r>
            <a:r>
              <a:rPr lang="en-US" baseline="0" dirty="0"/>
              <a:t> the requirements for weekly data reporting.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313894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on the NHSN landing page, facilities will need to select the Healthcare Personnel Safety Component in the drop-down box.   </a:t>
            </a:r>
          </a:p>
        </p:txBody>
      </p:sp>
    </p:spTree>
    <p:extLst>
      <p:ext uri="{BB962C8B-B14F-4D97-AF65-F5344CB8AC3E}">
        <p14:creationId xmlns:p14="http://schemas.microsoft.com/office/powerpoint/2010/main" val="123883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on the homepage for the HPS Component, click on ‘Vaccination Summary’ on the left-hand navigation bar. </a:t>
            </a:r>
          </a:p>
          <a:p>
            <a:endParaRPr lang="en-US" dirty="0"/>
          </a:p>
          <a:p>
            <a:r>
              <a:rPr lang="en-US" dirty="0"/>
              <a:t>You will then see options for ‘Annual Vaccination Flu Summary’ and ‘Weekly Vaccination Summary.’ For weekly reporting, click on ‘Weekly Vaccination Summary.’  </a:t>
            </a:r>
          </a:p>
        </p:txBody>
      </p:sp>
    </p:spTree>
    <p:extLst>
      <p:ext uri="{BB962C8B-B14F-4D97-AF65-F5344CB8AC3E}">
        <p14:creationId xmlns:p14="http://schemas.microsoft.com/office/powerpoint/2010/main" val="2446382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see a screen in a calendar format for the vaccination summary data.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Please note that at the top of the screen is a link to the Vaccine Adverse Event Reporting System (VAERS) </a:t>
            </a:r>
            <a:r>
              <a:rPr lang="en-US" sz="1200" kern="1200" dirty="0">
                <a:solidFill>
                  <a:schemeClr val="tx1"/>
                </a:solidFill>
                <a:latin typeface="+mn-lt"/>
                <a:ea typeface="+mn-ea"/>
                <a:cs typeface="+mn-cs"/>
              </a:rPr>
              <a:t>to report adverse events following vaccination.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To report weekly influenza vaccination data, please click on the week for which you wish to enter data.  </a:t>
            </a:r>
          </a:p>
        </p:txBody>
      </p:sp>
    </p:spTree>
    <p:extLst>
      <p:ext uri="{BB962C8B-B14F-4D97-AF65-F5344CB8AC3E}">
        <p14:creationId xmlns:p14="http://schemas.microsoft.com/office/powerpoint/2010/main" val="314627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see the data entry screen for entering weekly influenza vaccination data.  If you are an acute care facility, please indicate from the drop-down box if you are reporting data for the hospital or units within the hospital. </a:t>
            </a:r>
          </a:p>
          <a:p>
            <a:endParaRPr lang="en-US" dirty="0"/>
          </a:p>
          <a:p>
            <a:r>
              <a:rPr lang="en-US" dirty="0"/>
              <a:t>You will see that the fields with the asterisks are required categories. </a:t>
            </a:r>
          </a:p>
          <a:p>
            <a:endParaRPr lang="en-US" dirty="0"/>
          </a:p>
          <a:p>
            <a:r>
              <a:rPr lang="en-US" dirty="0"/>
              <a:t>Select the correct influenza season in the drop-down box. For example, the current influenza season should be: 2020-2021.</a:t>
            </a:r>
          </a:p>
          <a:p>
            <a:endParaRPr lang="en-US" dirty="0"/>
          </a:p>
          <a:p>
            <a:r>
              <a:rPr lang="en-US" dirty="0"/>
              <a:t>Enter the data for questions 1-6 on vaccine coverage. Please note that the sum of questions 2 through 6 should be equal to the number listed in question 1.</a:t>
            </a:r>
          </a:p>
          <a:p>
            <a:endParaRPr lang="en-US" dirty="0"/>
          </a:p>
          <a:p>
            <a:r>
              <a:rPr lang="en-US" dirty="0"/>
              <a:t>Answer two questions on vaccine availability using the drop-down boxes. </a:t>
            </a:r>
          </a:p>
          <a:p>
            <a:endParaRPr lang="en-US" dirty="0"/>
          </a:p>
          <a:p>
            <a:r>
              <a:rPr lang="en-US" dirty="0"/>
              <a:t>Once you are finished entering data, please click on the ‘Save’ button at the bottom of the screen. </a:t>
            </a:r>
          </a:p>
          <a:p>
            <a:endParaRPr lang="en-US" dirty="0"/>
          </a:p>
        </p:txBody>
      </p:sp>
    </p:spTree>
    <p:extLst>
      <p:ext uri="{BB962C8B-B14F-4D97-AF65-F5344CB8AC3E}">
        <p14:creationId xmlns:p14="http://schemas.microsoft.com/office/powerpoint/2010/main" val="859368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After clicking on the ‘Save’ button, a message should appear on your screen indicating that the data have been saved successfully. </a:t>
            </a:r>
          </a:p>
          <a:p>
            <a:endParaRPr lang="en-US" dirty="0"/>
          </a:p>
        </p:txBody>
      </p:sp>
    </p:spTree>
    <p:extLst>
      <p:ext uri="{BB962C8B-B14F-4D97-AF65-F5344CB8AC3E}">
        <p14:creationId xmlns:p14="http://schemas.microsoft.com/office/powerpoint/2010/main" val="4006845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data have been entered as saved in NHSN, you will see a tab for each existing record on the calendar page. </a:t>
            </a:r>
          </a:p>
          <a:p>
            <a:endParaRPr lang="en-US" dirty="0"/>
          </a:p>
          <a:p>
            <a:r>
              <a:rPr lang="en-US" dirty="0"/>
              <a:t>To edit weekly data, click on the “Flu Vax’ tab. </a:t>
            </a:r>
          </a:p>
          <a:p>
            <a:endParaRPr lang="en-US" dirty="0"/>
          </a:p>
        </p:txBody>
      </p:sp>
    </p:spTree>
    <p:extLst>
      <p:ext uri="{BB962C8B-B14F-4D97-AF65-F5344CB8AC3E}">
        <p14:creationId xmlns:p14="http://schemas.microsoft.com/office/powerpoint/2010/main" val="989038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editing data, please click the ‘Save’ button at the bottom of your data entry screen.</a:t>
            </a:r>
          </a:p>
        </p:txBody>
      </p:sp>
    </p:spTree>
    <p:extLst>
      <p:ext uri="{BB962C8B-B14F-4D97-AF65-F5344CB8AC3E}">
        <p14:creationId xmlns:p14="http://schemas.microsoft.com/office/powerpoint/2010/main" val="968980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2799652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0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Tree>
    <p:extLst>
      <p:ext uri="{BB962C8B-B14F-4D97-AF65-F5344CB8AC3E}">
        <p14:creationId xmlns:p14="http://schemas.microsoft.com/office/powerpoint/2010/main" val="4220438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2112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965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457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next</a:t>
            </a:r>
            <a:r>
              <a:rPr lang="en-US" baseline="0" dirty="0"/>
              <a:t> few slides will outline some resources that may be helpful to you.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2799652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NHSN website</a:t>
            </a:r>
            <a:r>
              <a:rPr lang="en-US" baseline="0" dirty="0"/>
              <a:t> contains links to the data collection forms, tables of instructions for reporting data, and training slides that facilities can use when reporting weekly influenza vaccination data through NHSN.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1200150" lvl="2" indent="-342900">
              <a:buClr>
                <a:schemeClr val="tx1"/>
              </a:buClr>
            </a:pPr>
            <a:r>
              <a:rPr lang="en-US" sz="1400" dirty="0">
                <a:cs typeface="Calibri" panose="020F0502020204030204" pitchFamily="34" charset="0"/>
              </a:rPr>
              <a:t>Click on facility type (e.g., acute care facilities)</a:t>
            </a:r>
          </a:p>
          <a:p>
            <a:pPr marL="1200150" lvl="2" indent="-342900">
              <a:buClr>
                <a:schemeClr val="tx1"/>
              </a:buClr>
            </a:pPr>
            <a:r>
              <a:rPr lang="en-US" sz="1400" dirty="0">
                <a:cs typeface="Calibri" panose="020F0502020204030204" pitchFamily="34" charset="0"/>
              </a:rPr>
              <a:t>Click on ‘Surveillance for Healthcare Personnel Vaccination’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3163786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If you have any questions about NHSN, please send an e-mail to user support at nhsn@cdc.gov. Please include ‘Weekly Flu Summary’ in the subject line of the e-mail.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This concludes the presentation. Thank you so much for your time.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35</a:t>
            </a:fld>
            <a:endParaRPr lang="en-US" dirty="0"/>
          </a:p>
        </p:txBody>
      </p:sp>
    </p:spTree>
    <p:extLst>
      <p:ext uri="{BB962C8B-B14F-4D97-AF65-F5344CB8AC3E}">
        <p14:creationId xmlns:p14="http://schemas.microsoft.com/office/powerpoint/2010/main" val="163106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Tree>
    <p:extLst>
      <p:ext uri="{BB962C8B-B14F-4D97-AF65-F5344CB8AC3E}">
        <p14:creationId xmlns:p14="http://schemas.microsoft.com/office/powerpoint/2010/main" val="140009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423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845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80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we will</a:t>
            </a:r>
            <a:r>
              <a:rPr lang="en-US" baseline="0" dirty="0"/>
              <a:t> go over how NHSN data can be used to improve influenza vaccination coverage.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48512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Weekly reporting is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currently required by the Centers for Medicare and Medicaid Services; however, this optional reporting can help facilities monitor influenza vaccination coverage during the influenza season. </a:t>
            </a:r>
            <a:endParaRPr lang="en-US" dirty="0"/>
          </a:p>
          <a:p>
            <a:endParaRPr lang="en-US" dirty="0"/>
          </a:p>
          <a:p>
            <a:r>
              <a:rPr lang="en-US" dirty="0"/>
              <a:t>So,</a:t>
            </a:r>
            <a:r>
              <a:rPr lang="en-US" baseline="0" dirty="0"/>
              <a:t> this leads to the question as to why should you use the NHSN to report weekly influenza vaccination data.   </a:t>
            </a:r>
            <a:endParaRPr lang="en-US" dirty="0"/>
          </a:p>
          <a:p>
            <a:endParaRPr lang="en-US" dirty="0"/>
          </a:p>
          <a:p>
            <a:r>
              <a:rPr lang="en-US" dirty="0"/>
              <a:t>The NHSN modules are d</a:t>
            </a:r>
            <a:r>
              <a:rPr lang="en-US" baseline="0" dirty="0"/>
              <a:t>esigned to ensure that influenza vaccination percentages are both consistent over time within a single healthcare facility and comparable across facilities, so you can track your progress each week as well as benchmark vaccination rates against other facilities.  </a:t>
            </a:r>
          </a:p>
          <a:p>
            <a:endParaRPr lang="en-US" baseline="0" dirty="0"/>
          </a:p>
          <a:p>
            <a:r>
              <a:rPr lang="en-US" dirty="0"/>
              <a:t>Using NHSN to monitor influenza vaccination among HCP may also result in increased influenza vaccination, because improvements in tracking and reporting HCP influenza vaccination status will allow facilities to better identify and target unvaccinated HCP.   </a:t>
            </a:r>
          </a:p>
          <a:p>
            <a:endParaRPr lang="en-US" dirty="0"/>
          </a:p>
          <a:p>
            <a:r>
              <a:rPr lang="en-US" dirty="0"/>
              <a:t>Increased influenza vaccination coverage among HCP is expected to result in reduced morbidity and mortality related to influenza virus infection among HCP. </a:t>
            </a:r>
          </a:p>
        </p:txBody>
      </p:sp>
      <p:sp>
        <p:nvSpPr>
          <p:cNvPr id="4" name="Slide Number Placeholder 3"/>
          <p:cNvSpPr>
            <a:spLocks noGrp="1"/>
          </p:cNvSpPr>
          <p:nvPr>
            <p:ph type="sldNum" sz="quarter" idx="10"/>
          </p:nvPr>
        </p:nvSpPr>
        <p:spPr/>
        <p:txBody>
          <a:bodyPr/>
          <a:lstStyle/>
          <a:p>
            <a:fld id="{210AA464-13CB-48CA-8F24-D1FE483D238A}" type="slidenum">
              <a:rPr lang="en-US" smtClean="0"/>
              <a:t>9</a:t>
            </a:fld>
            <a:endParaRPr lang="en-US" dirty="0"/>
          </a:p>
        </p:txBody>
      </p:sp>
    </p:spTree>
    <p:extLst>
      <p:ext uri="{BB962C8B-B14F-4D97-AF65-F5344CB8AC3E}">
        <p14:creationId xmlns:p14="http://schemas.microsoft.com/office/powerpoint/2010/main" val="4127062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39329"/>
            <a:ext cx="9144000" cy="908654"/>
          </a:xfrm>
          <a:prstGeom prst="rect">
            <a:avLst/>
          </a:prstGeom>
        </p:spPr>
      </p:pic>
      <p:sp>
        <p:nvSpPr>
          <p:cNvPr id="7" name="Title 1"/>
          <p:cNvSpPr>
            <a:spLocks noGrp="1"/>
          </p:cNvSpPr>
          <p:nvPr>
            <p:ph type="title"/>
          </p:nvPr>
        </p:nvSpPr>
        <p:spPr>
          <a:xfrm>
            <a:off x="457200" y="1026675"/>
            <a:ext cx="8229600" cy="866834"/>
          </a:xfrm>
          <a:prstGeom prst="rect">
            <a:avLst/>
          </a:prstGeom>
        </p:spPr>
        <p:txBody>
          <a:bodyPr/>
          <a:lstStyle>
            <a:lvl1pPr algn="l">
              <a:lnSpc>
                <a:spcPts val="3000"/>
              </a:lnSpc>
              <a:defRPr sz="2800" b="1" baseline="0">
                <a:solidFill>
                  <a:srgbClr val="E25423"/>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D9531E"/>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365615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5019310"/>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900" indent="-342900">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426828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E25423"/>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5001835"/>
            <a:ext cx="9144001" cy="193183"/>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233837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23" r:id="rId4"/>
    <p:sldLayoutId id="2147483849" r:id="rId5"/>
    <p:sldLayoutId id="2147483854" r:id="rId6"/>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hsn/enrolled-facilities/index.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nhsn/enrolled-facilities/index.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hyperlink" Target="mailto:nhsn@cdc.gov"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271277"/>
            <a:ext cx="8229600" cy="630675"/>
          </a:xfrm>
        </p:spPr>
        <p:txBody>
          <a:bodyPr/>
          <a:lstStyle/>
          <a:p>
            <a:r>
              <a:rPr lang="en-US" altLang="en-US" sz="3200" dirty="0"/>
              <a:t>Reporting Weekly Influenza Vaccination Data</a:t>
            </a:r>
          </a:p>
        </p:txBody>
      </p:sp>
      <p:sp>
        <p:nvSpPr>
          <p:cNvPr id="2" name="Subtitle 1"/>
          <p:cNvSpPr>
            <a:spLocks noGrp="1"/>
          </p:cNvSpPr>
          <p:nvPr>
            <p:ph type="subTitle" idx="1"/>
          </p:nvPr>
        </p:nvSpPr>
        <p:spPr>
          <a:xfrm>
            <a:off x="457200" y="2547671"/>
            <a:ext cx="6400800" cy="1170314"/>
          </a:xfrm>
        </p:spPr>
        <p:txBody>
          <a:bodyPr/>
          <a:lstStyle/>
          <a:p>
            <a:r>
              <a:rPr lang="en-US" b="0" dirty="0"/>
              <a:t>Division of Healthcare Quality Promotion </a:t>
            </a:r>
          </a:p>
          <a:p>
            <a:r>
              <a:rPr lang="en-US" b="0" dirty="0"/>
              <a:t>Immunization Services Division </a:t>
            </a:r>
          </a:p>
          <a:p>
            <a:endParaRPr lang="en-US" dirty="0"/>
          </a:p>
          <a:p>
            <a:endParaRPr lang="en-US" dirty="0"/>
          </a:p>
        </p:txBody>
      </p:sp>
      <p:sp>
        <p:nvSpPr>
          <p:cNvPr id="6" name="Text Placeholder 5"/>
          <p:cNvSpPr>
            <a:spLocks noGrp="1"/>
          </p:cNvSpPr>
          <p:nvPr>
            <p:ph type="body" sz="quarter" idx="10"/>
          </p:nvPr>
        </p:nvSpPr>
        <p:spPr>
          <a:xfrm>
            <a:off x="457200" y="4011049"/>
            <a:ext cx="6400800" cy="649852"/>
          </a:xfrm>
        </p:spPr>
        <p:txBody>
          <a:bodyPr/>
          <a:lstStyle/>
          <a:p>
            <a:pPr marL="0" indent="0"/>
            <a:r>
              <a:rPr lang="en-US" sz="2000" dirty="0"/>
              <a:t>November 2020</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47213"/>
            <a:ext cx="6172200" cy="400050"/>
          </a:xfrm>
        </p:spPr>
        <p:txBody>
          <a:bodyPr anchor="ctr"/>
          <a:lstStyle/>
          <a:p>
            <a:r>
              <a:rPr lang="en-US" sz="3000" dirty="0">
                <a:solidFill>
                  <a:srgbClr val="E25423"/>
                </a:solidFill>
                <a:latin typeface="Calibri" panose="020F0502020204030204" pitchFamily="34" charset="0"/>
                <a:cs typeface="Calibri" panose="020F0502020204030204" pitchFamily="34" charset="0"/>
              </a:rPr>
              <a:t>Putting Data into Action   </a:t>
            </a:r>
          </a:p>
        </p:txBody>
      </p:sp>
      <p:sp>
        <p:nvSpPr>
          <p:cNvPr id="3" name="Content Placeholder 2"/>
          <p:cNvSpPr>
            <a:spLocks noGrp="1"/>
          </p:cNvSpPr>
          <p:nvPr>
            <p:ph idx="1"/>
          </p:nvPr>
        </p:nvSpPr>
        <p:spPr>
          <a:xfrm>
            <a:off x="814647" y="1005839"/>
            <a:ext cx="7514706" cy="3599254"/>
          </a:xfrm>
        </p:spPr>
        <p:txBody>
          <a:bodyPr/>
          <a:lstStyle/>
          <a:p>
            <a:pPr>
              <a:buFont typeface="Wingdings" panose="05000000000000000000" pitchFamily="2" charset="2"/>
              <a:buChar char="§"/>
            </a:pPr>
            <a:r>
              <a:rPr lang="en-US" sz="2000" dirty="0">
                <a:solidFill>
                  <a:schemeClr val="bg2">
                    <a:lumMod val="50000"/>
                  </a:schemeClr>
                </a:solidFill>
                <a:cs typeface="Calibri" panose="020F0502020204030204" pitchFamily="34" charset="0"/>
              </a:rPr>
              <a:t>Facilities can use data to obtain a better picture of influenza vaccination at their facility </a:t>
            </a:r>
          </a:p>
          <a:p>
            <a:pPr lvl="1">
              <a:buFont typeface="Arial" panose="020B0604020202020204" pitchFamily="34" charset="0"/>
              <a:buChar char="•"/>
            </a:pPr>
            <a:r>
              <a:rPr lang="en-US" sz="1800" b="0" dirty="0">
                <a:solidFill>
                  <a:schemeClr val="bg2">
                    <a:lumMod val="50000"/>
                  </a:schemeClr>
                </a:solidFill>
                <a:cs typeface="Calibri" panose="020F0502020204030204" pitchFamily="34" charset="0"/>
              </a:rPr>
              <a:t>Monitor vaccination trends over time</a:t>
            </a:r>
          </a:p>
          <a:p>
            <a:pPr lvl="2">
              <a:buFont typeface="Courier New" panose="02070309020205020404" pitchFamily="49" charset="0"/>
              <a:buChar char="o"/>
            </a:pPr>
            <a:r>
              <a:rPr lang="en-US" sz="1600" dirty="0">
                <a:solidFill>
                  <a:schemeClr val="bg2">
                    <a:lumMod val="50000"/>
                  </a:schemeClr>
                </a:solidFill>
                <a:cs typeface="Calibri" panose="020F0502020204030204" pitchFamily="34" charset="0"/>
              </a:rPr>
              <a:t>Example: </a:t>
            </a:r>
            <a:r>
              <a:rPr lang="en-US" sz="1600" dirty="0">
                <a:solidFill>
                  <a:schemeClr val="accent4"/>
                </a:solidFill>
                <a:cs typeface="Calibri" panose="020F0502020204030204" pitchFamily="34" charset="0"/>
              </a:rPr>
              <a:t>Review how quickly cumulative vaccination coverage rates increase each week for HCP groups</a:t>
            </a:r>
          </a:p>
          <a:p>
            <a:pPr lvl="1">
              <a:buFont typeface="Arial" panose="020B0604020202020204" pitchFamily="34" charset="0"/>
              <a:buChar char="•"/>
            </a:pPr>
            <a:r>
              <a:rPr lang="en-US" sz="1800" dirty="0">
                <a:solidFill>
                  <a:schemeClr val="bg2">
                    <a:lumMod val="50000"/>
                  </a:schemeClr>
                </a:solidFill>
                <a:cs typeface="Calibri" panose="020F0502020204030204" pitchFamily="34" charset="0"/>
              </a:rPr>
              <a:t>Identify HCP groups with lower vaccination rates</a:t>
            </a:r>
          </a:p>
          <a:p>
            <a:pPr lvl="2">
              <a:buFont typeface="Courier New" panose="02070309020205020404" pitchFamily="49" charset="0"/>
              <a:buChar char="o"/>
            </a:pPr>
            <a:r>
              <a:rPr lang="en-US" sz="1600" dirty="0">
                <a:solidFill>
                  <a:schemeClr val="bg2">
                    <a:lumMod val="50000"/>
                  </a:schemeClr>
                </a:solidFill>
                <a:cs typeface="Calibri" panose="020F0502020204030204" pitchFamily="34" charset="0"/>
              </a:rPr>
              <a:t>Example: A facility may find that vaccination rates are lower among non-employees than among employees  </a:t>
            </a:r>
          </a:p>
          <a:p>
            <a:pPr lvl="1">
              <a:buFont typeface="Arial" panose="020B0604020202020204" pitchFamily="34" charset="0"/>
              <a:buChar char="•"/>
            </a:pPr>
            <a:r>
              <a:rPr lang="en-US" sz="1800" b="0" dirty="0">
                <a:solidFill>
                  <a:schemeClr val="bg2">
                    <a:lumMod val="50000"/>
                  </a:schemeClr>
                </a:solidFill>
                <a:cs typeface="Calibri" panose="020F0502020204030204" pitchFamily="34" charset="0"/>
              </a:rPr>
              <a:t>Pinpoint barriers to influenza vaccination</a:t>
            </a:r>
          </a:p>
          <a:p>
            <a:pPr lvl="2">
              <a:buFont typeface="Courier New" panose="02070309020205020404" pitchFamily="49" charset="0"/>
              <a:buChar char="o"/>
            </a:pPr>
            <a:r>
              <a:rPr lang="en-US" sz="1600" dirty="0">
                <a:solidFill>
                  <a:schemeClr val="bg2">
                    <a:lumMod val="50000"/>
                  </a:schemeClr>
                </a:solidFill>
                <a:cs typeface="Calibri" panose="020F0502020204030204" pitchFamily="34" charset="0"/>
              </a:rPr>
              <a:t>Example: A facility may discover that non-employees have a lower influenza vaccination rate because they are not covered by facility vaccination policies and programs for employees  </a:t>
            </a:r>
            <a:r>
              <a:rPr lang="en-US" sz="1600" b="0" dirty="0">
                <a:solidFill>
                  <a:schemeClr val="bg2">
                    <a:lumMod val="50000"/>
                  </a:schemeClr>
                </a:solidFill>
                <a:cs typeface="Calibri" panose="020F0502020204030204" pitchFamily="34" charset="0"/>
              </a:rPr>
              <a:t> </a:t>
            </a:r>
          </a:p>
          <a:p>
            <a:pPr marL="642938" lvl="3" indent="0">
              <a:buNone/>
            </a:pPr>
            <a:endParaRPr lang="en-US" sz="1200" dirty="0">
              <a:solidFill>
                <a:schemeClr val="bg2">
                  <a:lumMod val="50000"/>
                </a:schemeClr>
              </a:solidFill>
              <a:cs typeface="Calibri" panose="020F0502020204030204" pitchFamily="34" charset="0"/>
            </a:endParaRPr>
          </a:p>
          <a:p>
            <a:pPr marL="0" indent="0">
              <a:buNone/>
            </a:pPr>
            <a:endParaRPr lang="en-US" dirty="0">
              <a:solidFill>
                <a:schemeClr val="bg2">
                  <a:lumMod val="50000"/>
                </a:schemeClr>
              </a:solidFill>
            </a:endParaRPr>
          </a:p>
        </p:txBody>
      </p:sp>
      <p:sp>
        <p:nvSpPr>
          <p:cNvPr id="4" name="Rectangle 3">
            <a:extLst>
              <a:ext uri="{FF2B5EF4-FFF2-40B4-BE49-F238E27FC236}">
                <a16:creationId xmlns:a16="http://schemas.microsoft.com/office/drawing/2014/main" id="{A9ED58D2-606B-4CC8-B545-CE1E00BFEE1C}"/>
              </a:ext>
            </a:extLst>
          </p:cNvPr>
          <p:cNvSpPr/>
          <p:nvPr/>
        </p:nvSpPr>
        <p:spPr>
          <a:xfrm>
            <a:off x="8702211" y="4698023"/>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36070451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147" y="514350"/>
            <a:ext cx="7427343" cy="400050"/>
          </a:xfrm>
        </p:spPr>
        <p:txBody>
          <a:bodyPr anchor="ctr"/>
          <a:lstStyle/>
          <a:p>
            <a:r>
              <a:rPr lang="en-US" sz="3000" dirty="0">
                <a:solidFill>
                  <a:srgbClr val="E25423"/>
                </a:solidFill>
                <a:latin typeface="Calibri" panose="020F0502020204030204" pitchFamily="34" charset="0"/>
                <a:cs typeface="Calibri" panose="020F0502020204030204" pitchFamily="34" charset="0"/>
              </a:rPr>
              <a:t>Putting Data into Action (cont.)</a:t>
            </a:r>
          </a:p>
        </p:txBody>
      </p:sp>
      <p:sp>
        <p:nvSpPr>
          <p:cNvPr id="3" name="Content Placeholder 2"/>
          <p:cNvSpPr>
            <a:spLocks noGrp="1"/>
          </p:cNvSpPr>
          <p:nvPr>
            <p:ph idx="1"/>
          </p:nvPr>
        </p:nvSpPr>
        <p:spPr>
          <a:xfrm>
            <a:off x="750498" y="1293963"/>
            <a:ext cx="7470476" cy="3273048"/>
          </a:xfrm>
        </p:spPr>
        <p:txBody>
          <a:bodyPr/>
          <a:lstStyle/>
          <a:p>
            <a:pPr>
              <a:buFont typeface="Wingdings" panose="05000000000000000000" pitchFamily="2" charset="2"/>
              <a:buChar char="§"/>
            </a:pPr>
            <a:r>
              <a:rPr lang="en-US" sz="2000" dirty="0">
                <a:solidFill>
                  <a:schemeClr val="bg2">
                    <a:lumMod val="50000"/>
                  </a:schemeClr>
                </a:solidFill>
                <a:cs typeface="Calibri" panose="020F0502020204030204" pitchFamily="34" charset="0"/>
              </a:rPr>
              <a:t>Facilities can use the data from the HCP Vaccination Module to inform decision-making</a:t>
            </a:r>
          </a:p>
          <a:p>
            <a:pPr lvl="1">
              <a:buFont typeface="Arial" panose="020B0604020202020204" pitchFamily="34" charset="0"/>
              <a:buChar char="•"/>
            </a:pPr>
            <a:r>
              <a:rPr lang="en-US" sz="1800" dirty="0">
                <a:solidFill>
                  <a:schemeClr val="bg2">
                    <a:lumMod val="50000"/>
                  </a:schemeClr>
                </a:solidFill>
                <a:cs typeface="Calibri" panose="020F0502020204030204" pitchFamily="34" charset="0"/>
              </a:rPr>
              <a:t>Refine facility strategy and outreach to unvaccinated groups </a:t>
            </a:r>
          </a:p>
          <a:p>
            <a:pPr lvl="2">
              <a:buFont typeface="Courier New" panose="02070309020205020404" pitchFamily="49" charset="0"/>
              <a:buChar char="o"/>
            </a:pPr>
            <a:r>
              <a:rPr lang="en-US" sz="1600" dirty="0">
                <a:solidFill>
                  <a:schemeClr val="bg2">
                    <a:lumMod val="50000"/>
                  </a:schemeClr>
                </a:solidFill>
                <a:cs typeface="Calibri" panose="020F0502020204030204" pitchFamily="34" charset="0"/>
              </a:rPr>
              <a:t>Example: Update vaccination programs to include non-employee HCP</a:t>
            </a:r>
          </a:p>
          <a:p>
            <a:pPr lvl="2">
              <a:buFont typeface="Courier New" panose="02070309020205020404" pitchFamily="49" charset="0"/>
              <a:buChar char="o"/>
            </a:pPr>
            <a:r>
              <a:rPr lang="en-US" sz="1600" dirty="0">
                <a:solidFill>
                  <a:schemeClr val="bg2">
                    <a:lumMod val="50000"/>
                  </a:schemeClr>
                </a:solidFill>
                <a:cs typeface="Calibri" panose="020F0502020204030204" pitchFamily="34" charset="0"/>
              </a:rPr>
              <a:t>Example: Increase the number of days vaccine is offered to HCP onsite</a:t>
            </a:r>
          </a:p>
          <a:p>
            <a:pPr lvl="1">
              <a:buFont typeface="Arial" panose="020B0604020202020204" pitchFamily="34" charset="0"/>
              <a:buChar char="•"/>
            </a:pPr>
            <a:r>
              <a:rPr lang="en-US" sz="1800" dirty="0">
                <a:solidFill>
                  <a:schemeClr val="bg2">
                    <a:lumMod val="50000"/>
                  </a:schemeClr>
                </a:solidFill>
                <a:cs typeface="Calibri" panose="020F0502020204030204" pitchFamily="34" charset="0"/>
              </a:rPr>
              <a:t>Improve vaccination tracking</a:t>
            </a:r>
          </a:p>
          <a:p>
            <a:pPr lvl="2">
              <a:buFont typeface="Courier New" panose="02070309020205020404" pitchFamily="49" charset="0"/>
              <a:buChar char="o"/>
            </a:pPr>
            <a:r>
              <a:rPr lang="en-US" sz="1600" b="0" dirty="0">
                <a:solidFill>
                  <a:schemeClr val="bg2">
                    <a:lumMod val="50000"/>
                  </a:schemeClr>
                </a:solidFill>
                <a:cs typeface="Calibri" panose="020F0502020204030204" pitchFamily="34" charset="0"/>
              </a:rPr>
              <a:t>Example: Implement automated tracking systems </a:t>
            </a:r>
          </a:p>
          <a:p>
            <a:pPr marL="900113" lvl="3" indent="-257175">
              <a:buFont typeface="Wingdings" pitchFamily="2" charset="2"/>
              <a:buChar char="§"/>
            </a:pPr>
            <a:endParaRPr lang="en-US" sz="1500" dirty="0">
              <a:solidFill>
                <a:schemeClr val="bg2">
                  <a:lumMod val="50000"/>
                </a:schemeClr>
              </a:solidFill>
              <a:cs typeface="Calibri" panose="020F0502020204030204" pitchFamily="34" charset="0"/>
            </a:endParaRPr>
          </a:p>
          <a:p>
            <a:pPr marL="0" indent="0">
              <a:buNone/>
            </a:pPr>
            <a:endParaRPr lang="en-US" dirty="0">
              <a:solidFill>
                <a:schemeClr val="bg2">
                  <a:lumMod val="50000"/>
                </a:schemeClr>
              </a:solidFill>
            </a:endParaRPr>
          </a:p>
        </p:txBody>
      </p:sp>
      <p:sp>
        <p:nvSpPr>
          <p:cNvPr id="4" name="Rectangle 3">
            <a:extLst>
              <a:ext uri="{FF2B5EF4-FFF2-40B4-BE49-F238E27FC236}">
                <a16:creationId xmlns:a16="http://schemas.microsoft.com/office/drawing/2014/main" id="{55B66D91-97B4-4A4B-8EB5-00FA4C6F5DA5}"/>
              </a:ext>
            </a:extLst>
          </p:cNvPr>
          <p:cNvSpPr/>
          <p:nvPr/>
        </p:nvSpPr>
        <p:spPr>
          <a:xfrm>
            <a:off x="8623752" y="4691372"/>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28788770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Which types of data should I collect? </a:t>
            </a:r>
          </a:p>
        </p:txBody>
      </p:sp>
      <p:sp>
        <p:nvSpPr>
          <p:cNvPr id="2" name="Rectangle 1">
            <a:extLst>
              <a:ext uri="{FF2B5EF4-FFF2-40B4-BE49-F238E27FC236}">
                <a16:creationId xmlns:a16="http://schemas.microsoft.com/office/drawing/2014/main" id="{18335A90-7917-40A2-949D-97F110EE0AE1}"/>
              </a:ext>
            </a:extLst>
          </p:cNvPr>
          <p:cNvSpPr/>
          <p:nvPr/>
        </p:nvSpPr>
        <p:spPr>
          <a:xfrm>
            <a:off x="8651184" y="4673084"/>
            <a:ext cx="367408" cy="307777"/>
          </a:xfrm>
          <a:prstGeom prst="rect">
            <a:avLst/>
          </a:prstGeom>
        </p:spPr>
        <p:txBody>
          <a:bodyPr wrap="none">
            <a:spAutoFit/>
          </a:bodyPr>
          <a:lstStyle/>
          <a:p>
            <a:r>
              <a:rPr lang="en-US" sz="1400" dirty="0">
                <a:solidFill>
                  <a:schemeClr val="bg2"/>
                </a:solidFill>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15449204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04" y="293102"/>
            <a:ext cx="6859611" cy="586793"/>
          </a:xfrm>
        </p:spPr>
        <p:txBody>
          <a:bodyPr/>
          <a:lstStyle/>
          <a:p>
            <a:r>
              <a:rPr lang="en-US" sz="3000" dirty="0">
                <a:solidFill>
                  <a:srgbClr val="E25423"/>
                </a:solidFill>
                <a:latin typeface="Calibri" panose="020F0502020204030204" pitchFamily="34" charset="0"/>
                <a:cs typeface="Calibri" panose="020F0502020204030204" pitchFamily="34" charset="0"/>
              </a:rPr>
              <a:t>Weekly Reporting for HCP: Denominator </a:t>
            </a:r>
          </a:p>
        </p:txBody>
      </p:sp>
      <p:sp>
        <p:nvSpPr>
          <p:cNvPr id="3" name="Content Placeholder 2"/>
          <p:cNvSpPr>
            <a:spLocks noGrp="1"/>
          </p:cNvSpPr>
          <p:nvPr>
            <p:ph idx="1"/>
          </p:nvPr>
        </p:nvSpPr>
        <p:spPr>
          <a:xfrm>
            <a:off x="322134" y="1141872"/>
            <a:ext cx="8499731" cy="3283824"/>
          </a:xfrm>
        </p:spPr>
        <p:txBody>
          <a:bodyPr/>
          <a:lstStyle/>
          <a:p>
            <a:pPr marL="0" indent="0">
              <a:buNone/>
            </a:pPr>
            <a:r>
              <a:rPr lang="en-US" sz="2000" dirty="0">
                <a:solidFill>
                  <a:schemeClr val="accent4"/>
                </a:solidFill>
                <a:cs typeface="Calibri" panose="020F0502020204030204" pitchFamily="34" charset="0"/>
              </a:rPr>
              <a:t>Denominator Categories</a:t>
            </a:r>
          </a:p>
          <a:p>
            <a:pPr>
              <a:buFont typeface="Wingdings" panose="05000000000000000000" pitchFamily="2" charset="2"/>
              <a:buChar char="§"/>
            </a:pPr>
            <a:r>
              <a:rPr lang="en-US" dirty="0">
                <a:solidFill>
                  <a:schemeClr val="accent4"/>
                </a:solidFill>
                <a:cs typeface="Calibri" panose="020F0502020204030204" pitchFamily="34" charset="0"/>
              </a:rPr>
              <a:t>Required</a:t>
            </a:r>
          </a:p>
          <a:p>
            <a:pPr lvl="1">
              <a:buFont typeface="Arial" panose="020B0604020202020204" pitchFamily="34" charset="0"/>
              <a:buChar char="•"/>
            </a:pPr>
            <a:r>
              <a:rPr lang="en-US" sz="1600" b="0" dirty="0">
                <a:solidFill>
                  <a:schemeClr val="accent4">
                    <a:lumMod val="75000"/>
                  </a:schemeClr>
                </a:solidFill>
              </a:rPr>
              <a:t>Employees (staff on facility payroll)</a:t>
            </a:r>
          </a:p>
          <a:p>
            <a:pPr lvl="1">
              <a:buFont typeface="Arial" panose="020B0604020202020204" pitchFamily="34" charset="0"/>
              <a:buChar char="•"/>
            </a:pPr>
            <a:r>
              <a:rPr lang="en-US" sz="1600" dirty="0">
                <a:solidFill>
                  <a:schemeClr val="accent4">
                    <a:lumMod val="75000"/>
                  </a:schemeClr>
                </a:solidFill>
              </a:rPr>
              <a:t>Non-Employees </a:t>
            </a:r>
          </a:p>
          <a:p>
            <a:pPr lvl="2">
              <a:buFont typeface="Courier New" panose="02070309020205020404" pitchFamily="49" charset="0"/>
              <a:buChar char="o"/>
            </a:pPr>
            <a:r>
              <a:rPr lang="en-US" sz="1600" b="0" dirty="0">
                <a:solidFill>
                  <a:schemeClr val="accent4">
                    <a:lumMod val="75000"/>
                  </a:schemeClr>
                </a:solidFill>
              </a:rPr>
              <a:t>Licensed independent practitioners: Physicians, advanced practice nurses, &amp; physician assistants</a:t>
            </a:r>
          </a:p>
          <a:p>
            <a:pPr lvl="2">
              <a:buFont typeface="Courier New" panose="02070309020205020404" pitchFamily="49" charset="0"/>
              <a:buChar char="o"/>
            </a:pPr>
            <a:r>
              <a:rPr lang="en-US" sz="1600" b="0" dirty="0">
                <a:solidFill>
                  <a:schemeClr val="accent4">
                    <a:lumMod val="75000"/>
                  </a:schemeClr>
                </a:solidFill>
              </a:rPr>
              <a:t>Adult students/trainees &amp; volunteers</a:t>
            </a:r>
          </a:p>
          <a:p>
            <a:pPr lvl="2"/>
            <a:endParaRPr lang="en-US" sz="1700" dirty="0">
              <a:solidFill>
                <a:schemeClr val="accent4">
                  <a:lumMod val="75000"/>
                </a:schemeClr>
              </a:solidFill>
              <a:cs typeface="Calibri" panose="020F0502020204030204" pitchFamily="34" charset="0"/>
            </a:endParaRPr>
          </a:p>
          <a:p>
            <a:pPr>
              <a:buFont typeface="Wingdings" panose="05000000000000000000" pitchFamily="2" charset="2"/>
              <a:buChar char="§"/>
            </a:pPr>
            <a:r>
              <a:rPr lang="en-US" dirty="0">
                <a:solidFill>
                  <a:schemeClr val="accent4"/>
                </a:solidFill>
                <a:cs typeface="Calibri" panose="020F0502020204030204" pitchFamily="34" charset="0"/>
              </a:rPr>
              <a:t>Optional </a:t>
            </a:r>
          </a:p>
          <a:p>
            <a:pPr lvl="1">
              <a:buFont typeface="Arial" panose="020B0604020202020204" pitchFamily="34" charset="0"/>
              <a:buChar char="•"/>
            </a:pPr>
            <a:r>
              <a:rPr lang="en-US" sz="1600" dirty="0">
                <a:solidFill>
                  <a:schemeClr val="accent4">
                    <a:lumMod val="75000"/>
                  </a:schemeClr>
                </a:solidFill>
                <a:cs typeface="Calibri" panose="020F0502020204030204" pitchFamily="34" charset="0"/>
              </a:rPr>
              <a:t>Other contract personnel </a:t>
            </a:r>
          </a:p>
          <a:p>
            <a:pPr marL="457200" lvl="1" indent="0">
              <a:buNone/>
            </a:pPr>
            <a:endParaRPr lang="en-US" dirty="0">
              <a:solidFill>
                <a:schemeClr val="accent4">
                  <a:lumMod val="75000"/>
                </a:schemeClr>
              </a:solidFill>
            </a:endParaRPr>
          </a:p>
        </p:txBody>
      </p:sp>
      <p:sp>
        <p:nvSpPr>
          <p:cNvPr id="11" name="Rectangle 10">
            <a:extLst>
              <a:ext uri="{FF2B5EF4-FFF2-40B4-BE49-F238E27FC236}">
                <a16:creationId xmlns:a16="http://schemas.microsoft.com/office/drawing/2014/main" id="{331D9E0C-9864-4E1F-A8A5-30D62D383B10}"/>
              </a:ext>
            </a:extLst>
          </p:cNvPr>
          <p:cNvSpPr/>
          <p:nvPr/>
        </p:nvSpPr>
        <p:spPr>
          <a:xfrm>
            <a:off x="8671019" y="4685809"/>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7174633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955" y="240754"/>
            <a:ext cx="8094847" cy="610389"/>
          </a:xfrm>
        </p:spPr>
        <p:txBody>
          <a:bodyPr/>
          <a:lstStyle/>
          <a:p>
            <a:r>
              <a:rPr lang="en-US" sz="3000" dirty="0">
                <a:solidFill>
                  <a:srgbClr val="E25423"/>
                </a:solidFill>
                <a:latin typeface="Calibri" panose="020F0502020204030204" pitchFamily="34" charset="0"/>
                <a:cs typeface="Calibri" panose="020F0502020204030204" pitchFamily="34" charset="0"/>
              </a:rPr>
              <a:t>Weekly Reporting for HCP: Denominator (cont.)</a:t>
            </a:r>
          </a:p>
        </p:txBody>
      </p:sp>
      <p:sp>
        <p:nvSpPr>
          <p:cNvPr id="3" name="Content Placeholder 2"/>
          <p:cNvSpPr>
            <a:spLocks noGrp="1"/>
          </p:cNvSpPr>
          <p:nvPr>
            <p:ph idx="1"/>
          </p:nvPr>
        </p:nvSpPr>
        <p:spPr>
          <a:xfrm>
            <a:off x="647955" y="1159954"/>
            <a:ext cx="7669729" cy="3254685"/>
          </a:xfrm>
        </p:spPr>
        <p:txBody>
          <a:bodyPr/>
          <a:lstStyle/>
          <a:p>
            <a:pPr>
              <a:buFont typeface="Wingdings" panose="05000000000000000000" pitchFamily="2" charset="2"/>
              <a:buChar char="§"/>
            </a:pPr>
            <a:r>
              <a:rPr lang="en-US" dirty="0">
                <a:solidFill>
                  <a:schemeClr val="accent4"/>
                </a:solidFill>
                <a:cs typeface="Calibri" panose="020F0502020204030204" pitchFamily="34" charset="0"/>
              </a:rPr>
              <a:t>Previous denominator </a:t>
            </a:r>
          </a:p>
          <a:p>
            <a:pPr lvl="1">
              <a:buFont typeface="Arial" panose="020B0604020202020204" pitchFamily="34" charset="0"/>
              <a:buChar char="•"/>
            </a:pPr>
            <a:r>
              <a:rPr lang="en-US" sz="1600" dirty="0">
                <a:solidFill>
                  <a:schemeClr val="accent4"/>
                </a:solidFill>
                <a:cs typeface="Calibri" panose="020F0502020204030204" pitchFamily="34" charset="0"/>
              </a:rPr>
              <a:t>Number of HCP </a:t>
            </a:r>
            <a:r>
              <a:rPr lang="en-US" sz="1600" dirty="0">
                <a:solidFill>
                  <a:schemeClr val="accent4"/>
                </a:solidFill>
              </a:rPr>
              <a:t>that worked at this healthcare facility for at least 1 day during the week of data collection</a:t>
            </a:r>
          </a:p>
          <a:p>
            <a:pPr lvl="1">
              <a:buFont typeface="Arial" panose="020B0604020202020204" pitchFamily="34" charset="0"/>
              <a:buChar char="•"/>
            </a:pPr>
            <a:endParaRPr lang="en-US" sz="1600" dirty="0">
              <a:solidFill>
                <a:schemeClr val="accent4"/>
              </a:solidFill>
            </a:endParaRPr>
          </a:p>
          <a:p>
            <a:pPr>
              <a:buFont typeface="Wingdings" panose="05000000000000000000" pitchFamily="2" charset="2"/>
              <a:buChar char="§"/>
            </a:pPr>
            <a:r>
              <a:rPr lang="en-US" dirty="0">
                <a:solidFill>
                  <a:schemeClr val="accent4"/>
                </a:solidFill>
                <a:cs typeface="Calibri" panose="020F0502020204030204" pitchFamily="34" charset="0"/>
              </a:rPr>
              <a:t>Revised denominator </a:t>
            </a:r>
          </a:p>
          <a:p>
            <a:pPr lvl="1">
              <a:buFont typeface="Arial" panose="020B0604020202020204" pitchFamily="34" charset="0"/>
              <a:buChar char="•"/>
            </a:pPr>
            <a:r>
              <a:rPr lang="en-US" sz="1600" dirty="0">
                <a:solidFill>
                  <a:schemeClr val="accent4"/>
                </a:solidFill>
                <a:cs typeface="Calibri" panose="020F0502020204030204" pitchFamily="34" charset="0"/>
              </a:rPr>
              <a:t>Number of HCP </a:t>
            </a:r>
            <a:r>
              <a:rPr lang="en-US" sz="1600" dirty="0">
                <a:solidFill>
                  <a:schemeClr val="accent4"/>
                </a:solidFill>
              </a:rPr>
              <a:t>that were eligible to have worked at this healthcare facility for at least 1 day during the week of data collection</a:t>
            </a:r>
          </a:p>
          <a:p>
            <a:pPr lvl="2">
              <a:buFont typeface="Courier New" panose="02070309020205020404" pitchFamily="49" charset="0"/>
              <a:buChar char="o"/>
            </a:pPr>
            <a:r>
              <a:rPr lang="en-US" sz="1450" dirty="0">
                <a:solidFill>
                  <a:schemeClr val="accent4"/>
                </a:solidFill>
              </a:rPr>
              <a:t>Include individuals regardless of clinical responsibility or patient contact</a:t>
            </a:r>
          </a:p>
          <a:p>
            <a:pPr lvl="2">
              <a:buFont typeface="Courier New" panose="02070309020205020404" pitchFamily="49" charset="0"/>
              <a:buChar char="o"/>
            </a:pPr>
            <a:r>
              <a:rPr lang="en-US" sz="1450" dirty="0">
                <a:solidFill>
                  <a:schemeClr val="accent4"/>
                </a:solidFill>
              </a:rPr>
              <a:t>Include workers on sick leave, maternity leave, and vacation</a:t>
            </a:r>
          </a:p>
          <a:p>
            <a:pPr lvl="2">
              <a:buFont typeface="Courier New" panose="02070309020205020404" pitchFamily="49" charset="0"/>
              <a:buChar char="o"/>
            </a:pPr>
            <a:r>
              <a:rPr lang="en-US" sz="1450" dirty="0">
                <a:solidFill>
                  <a:schemeClr val="accent4"/>
                </a:solidFill>
              </a:rPr>
              <a:t>Include both full-time and part-time persons</a:t>
            </a:r>
          </a:p>
          <a:p>
            <a:pPr lvl="2">
              <a:buFont typeface="Courier New" panose="02070309020205020404" pitchFamily="49" charset="0"/>
              <a:buChar char="o"/>
            </a:pPr>
            <a:endParaRPr lang="en-US" sz="1450" dirty="0">
              <a:solidFill>
                <a:schemeClr val="accent4"/>
              </a:solidFill>
            </a:endParaRPr>
          </a:p>
          <a:p>
            <a:pPr lvl="2">
              <a:buFont typeface="Courier New" panose="02070309020205020404" pitchFamily="49" charset="0"/>
              <a:buChar char="o"/>
            </a:pPr>
            <a:endParaRPr lang="en-US" sz="1450" dirty="0">
              <a:solidFill>
                <a:schemeClr val="accent4"/>
              </a:solidFill>
            </a:endParaRPr>
          </a:p>
          <a:p>
            <a:pPr marL="1371600" lvl="3" indent="0">
              <a:buNone/>
            </a:pPr>
            <a:endParaRPr lang="en-US" sz="1600" dirty="0">
              <a:solidFill>
                <a:schemeClr val="accent4"/>
              </a:solidFill>
              <a:cs typeface="Calibri" panose="020F0502020204030204" pitchFamily="34" charset="0"/>
            </a:endParaRPr>
          </a:p>
          <a:p>
            <a:pPr lvl="3"/>
            <a:endParaRPr lang="en-US" sz="1450" dirty="0">
              <a:solidFill>
                <a:schemeClr val="accent5">
                  <a:lumMod val="75000"/>
                </a:schemeClr>
              </a:solidFill>
            </a:endParaRPr>
          </a:p>
          <a:p>
            <a:pPr>
              <a:buFont typeface="Wingdings" panose="05000000000000000000" pitchFamily="2" charset="2"/>
              <a:buChar char="§"/>
            </a:pPr>
            <a:endParaRPr lang="en-US" sz="1700" dirty="0">
              <a:solidFill>
                <a:schemeClr val="accent6"/>
              </a:solidFill>
              <a:cs typeface="Calibri" panose="020F0502020204030204" pitchFamily="34" charset="0"/>
            </a:endParaRPr>
          </a:p>
        </p:txBody>
      </p:sp>
      <p:cxnSp>
        <p:nvCxnSpPr>
          <p:cNvPr id="7" name="Straight Connector 6">
            <a:extLst>
              <a:ext uri="{FF2B5EF4-FFF2-40B4-BE49-F238E27FC236}">
                <a16:creationId xmlns:a16="http://schemas.microsoft.com/office/drawing/2014/main" id="{854E04A3-9F68-4C8E-A1F7-CBD76B10E6CE}"/>
              </a:ext>
            </a:extLst>
          </p:cNvPr>
          <p:cNvCxnSpPr>
            <a:cxnSpLocks/>
          </p:cNvCxnSpPr>
          <p:nvPr/>
        </p:nvCxnSpPr>
        <p:spPr>
          <a:xfrm>
            <a:off x="3206859" y="2929464"/>
            <a:ext cx="23460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5D2A5E9-B3F3-4CEB-8F22-F8810C9C1206}"/>
              </a:ext>
            </a:extLst>
          </p:cNvPr>
          <p:cNvSpPr/>
          <p:nvPr/>
        </p:nvSpPr>
        <p:spPr>
          <a:xfrm>
            <a:off x="8641080" y="4773169"/>
            <a:ext cx="374904" cy="307777"/>
          </a:xfrm>
          <a:prstGeom prst="rect">
            <a:avLst/>
          </a:prstGeom>
        </p:spPr>
        <p:txBody>
          <a:bodyPr wrap="square">
            <a:spAutoFit/>
          </a:bodyPr>
          <a:lstStyle/>
          <a:p>
            <a:r>
              <a:rPr lang="en-US" sz="1400" dirty="0">
                <a:solidFill>
                  <a:schemeClr val="accent4"/>
                </a:solidFill>
                <a:latin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35063360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00" y="182881"/>
            <a:ext cx="7327600" cy="613006"/>
          </a:xfrm>
        </p:spPr>
        <p:txBody>
          <a:bodyPr/>
          <a:lstStyle/>
          <a:p>
            <a:r>
              <a:rPr lang="en-US" sz="3000" dirty="0">
                <a:solidFill>
                  <a:srgbClr val="E25423"/>
                </a:solidFill>
                <a:latin typeface="Calibri" panose="020F0502020204030204" pitchFamily="34" charset="0"/>
                <a:cs typeface="Calibri" panose="020F0502020204030204" pitchFamily="34" charset="0"/>
              </a:rPr>
              <a:t>Weekly Reporting for HCP: Numerator (cont.) </a:t>
            </a:r>
          </a:p>
        </p:txBody>
      </p:sp>
      <p:sp>
        <p:nvSpPr>
          <p:cNvPr id="3" name="Content Placeholder 2"/>
          <p:cNvSpPr>
            <a:spLocks noGrp="1"/>
          </p:cNvSpPr>
          <p:nvPr>
            <p:ph idx="1"/>
          </p:nvPr>
        </p:nvSpPr>
        <p:spPr>
          <a:xfrm>
            <a:off x="289927" y="1064303"/>
            <a:ext cx="8229550" cy="3896316"/>
          </a:xfrm>
        </p:spPr>
        <p:txBody>
          <a:bodyPr/>
          <a:lstStyle/>
          <a:p>
            <a:pPr marL="1828800" lvl="4" indent="0">
              <a:buNone/>
            </a:pPr>
            <a:endParaRPr lang="en-US" sz="1600" b="1" dirty="0">
              <a:solidFill>
                <a:schemeClr val="accent4"/>
              </a:solidFill>
              <a:cs typeface="Calibri" panose="020F0502020204030204" pitchFamily="34" charset="0"/>
            </a:endParaRPr>
          </a:p>
          <a:p>
            <a:pPr>
              <a:buFont typeface="Wingdings" panose="05000000000000000000" pitchFamily="2" charset="2"/>
              <a:buChar char="§"/>
            </a:pPr>
            <a:endParaRPr lang="en-US" dirty="0">
              <a:solidFill>
                <a:schemeClr val="bg2">
                  <a:lumMod val="50000"/>
                </a:schemeClr>
              </a:solidFill>
              <a:cs typeface="Calibri" panose="020F0502020204030204" pitchFamily="34" charset="0"/>
            </a:endParaRPr>
          </a:p>
          <a:p>
            <a:pPr marL="457200" lvl="1" indent="0">
              <a:buNone/>
            </a:pPr>
            <a:endParaRPr lang="en-US" dirty="0">
              <a:solidFill>
                <a:schemeClr val="accent4">
                  <a:lumMod val="60000"/>
                  <a:lumOff val="40000"/>
                </a:schemeClr>
              </a:solidFill>
            </a:endParaRPr>
          </a:p>
          <a:p>
            <a:pPr lvl="1"/>
            <a:endParaRPr lang="en-US" dirty="0">
              <a:solidFill>
                <a:schemeClr val="accent4">
                  <a:lumMod val="60000"/>
                  <a:lumOff val="40000"/>
                </a:schemeClr>
              </a:solidFill>
            </a:endParaRPr>
          </a:p>
          <a:p>
            <a:pPr marL="0" indent="0">
              <a:buNone/>
            </a:pPr>
            <a:endParaRPr lang="en-US" dirty="0"/>
          </a:p>
        </p:txBody>
      </p:sp>
      <p:sp>
        <p:nvSpPr>
          <p:cNvPr id="5" name="Rectangle 4">
            <a:extLst>
              <a:ext uri="{FF2B5EF4-FFF2-40B4-BE49-F238E27FC236}">
                <a16:creationId xmlns:a16="http://schemas.microsoft.com/office/drawing/2014/main" id="{257B2D4D-E012-478D-8119-8276CC38EA6F}"/>
              </a:ext>
            </a:extLst>
          </p:cNvPr>
          <p:cNvSpPr/>
          <p:nvPr/>
        </p:nvSpPr>
        <p:spPr>
          <a:xfrm>
            <a:off x="8677656" y="4700016"/>
            <a:ext cx="374904" cy="307777"/>
          </a:xfrm>
          <a:prstGeom prst="rect">
            <a:avLst/>
          </a:prstGeom>
        </p:spPr>
        <p:txBody>
          <a:bodyPr wrap="square">
            <a:spAutoFit/>
          </a:bodyPr>
          <a:lstStyle/>
          <a:p>
            <a:r>
              <a:rPr lang="en-US" sz="1400" dirty="0">
                <a:solidFill>
                  <a:schemeClr val="accent4"/>
                </a:solidFill>
                <a:latin typeface="Calibri" panose="020F0502020204030204" pitchFamily="34" charset="0"/>
                <a:cs typeface="Calibri" panose="020F0502020204030204" pitchFamily="34" charset="0"/>
              </a:rPr>
              <a:t>15</a:t>
            </a:r>
          </a:p>
        </p:txBody>
      </p:sp>
      <p:sp>
        <p:nvSpPr>
          <p:cNvPr id="7" name="Content Placeholder 2">
            <a:extLst>
              <a:ext uri="{FF2B5EF4-FFF2-40B4-BE49-F238E27FC236}">
                <a16:creationId xmlns:a16="http://schemas.microsoft.com/office/drawing/2014/main" id="{3A1DDE24-2A7B-409C-B342-B6AB58C070F0}"/>
              </a:ext>
            </a:extLst>
          </p:cNvPr>
          <p:cNvSpPr txBox="1">
            <a:spLocks/>
          </p:cNvSpPr>
          <p:nvPr/>
        </p:nvSpPr>
        <p:spPr bwMode="auto">
          <a:xfrm>
            <a:off x="555022" y="1261872"/>
            <a:ext cx="8195783" cy="30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0000"/>
              <a:buFont typeface="Wingdings" pitchFamily="2" charset="2"/>
              <a:buChar char="q"/>
              <a:defRPr sz="1800" b="1" kern="1200" baseline="0">
                <a:solidFill>
                  <a:schemeClr val="bg2"/>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tx1"/>
              </a:buClr>
              <a:buSzPct val="100000"/>
              <a:buFont typeface="Wingdings" pitchFamily="2" charset="2"/>
              <a:buChar char="§"/>
              <a:defRPr sz="1500" kern="1200">
                <a:solidFill>
                  <a:schemeClr val="bg2"/>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chemeClr val="tx1"/>
              </a:buClr>
              <a:buSzPct val="100000"/>
              <a:buFont typeface="Arial" pitchFamily="34" charset="0"/>
              <a:buChar char="•"/>
              <a:defRPr sz="1350" kern="1200">
                <a:solidFill>
                  <a:schemeClr val="bg2"/>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Clr>
                <a:schemeClr val="tx1"/>
              </a:buClr>
              <a:buSzPct val="70000"/>
              <a:buFont typeface="Courier New" pitchFamily="49" charset="0"/>
              <a:buChar char="o"/>
              <a:defRPr sz="1350" kern="1200" baseline="0">
                <a:solidFill>
                  <a:schemeClr val="bg2"/>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Clr>
                <a:schemeClr val="tx1"/>
              </a:buClr>
              <a:buSzPct val="70000"/>
              <a:buFont typeface="Arial" pitchFamily="34" charset="0"/>
              <a:buChar char="•"/>
              <a:defRPr sz="135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dirty="0">
                <a:solidFill>
                  <a:schemeClr val="accent4"/>
                </a:solidFill>
              </a:rPr>
              <a:t>Numerator </a:t>
            </a:r>
          </a:p>
          <a:p>
            <a:pPr lvl="1">
              <a:buFont typeface="Arial" panose="020B0604020202020204" pitchFamily="34" charset="0"/>
              <a:buChar char="•"/>
            </a:pPr>
            <a:r>
              <a:rPr lang="en-US" sz="1800" dirty="0">
                <a:solidFill>
                  <a:schemeClr val="accent4">
                    <a:lumMod val="75000"/>
                  </a:schemeClr>
                </a:solidFill>
              </a:rPr>
              <a:t>HCP receiving an influenza vaccination at this healthcare facility since influenza vaccine became available this season</a:t>
            </a:r>
          </a:p>
          <a:p>
            <a:pPr lvl="1">
              <a:buFont typeface="Arial" panose="020B0604020202020204" pitchFamily="34" charset="0"/>
              <a:buChar char="•"/>
            </a:pPr>
            <a:r>
              <a:rPr lang="en-US" sz="1800" dirty="0">
                <a:solidFill>
                  <a:schemeClr val="accent4">
                    <a:lumMod val="75000"/>
                  </a:schemeClr>
                </a:solidFill>
              </a:rPr>
              <a:t>HCP providing a written report or documentation of influenza vaccination outside this healthcare facility since influenza vaccine became available this season</a:t>
            </a:r>
          </a:p>
          <a:p>
            <a:pPr lvl="1">
              <a:buFont typeface="Arial" panose="020B0604020202020204" pitchFamily="34" charset="0"/>
              <a:buChar char="•"/>
            </a:pPr>
            <a:r>
              <a:rPr lang="en-US" sz="1800" dirty="0">
                <a:solidFill>
                  <a:schemeClr val="accent4">
                    <a:lumMod val="75000"/>
                  </a:schemeClr>
                </a:solidFill>
              </a:rPr>
              <a:t>HCP having a medical contraindication to the influenza vaccine </a:t>
            </a:r>
          </a:p>
          <a:p>
            <a:pPr lvl="1">
              <a:buFont typeface="Arial" panose="020B0604020202020204" pitchFamily="34" charset="0"/>
              <a:buChar char="•"/>
            </a:pPr>
            <a:r>
              <a:rPr lang="en-US" sz="1800" dirty="0">
                <a:solidFill>
                  <a:schemeClr val="accent4">
                    <a:lumMod val="75000"/>
                  </a:schemeClr>
                </a:solidFill>
              </a:rPr>
              <a:t>HCP declining to receive the influenza vaccine this season</a:t>
            </a:r>
          </a:p>
          <a:p>
            <a:pPr lvl="1">
              <a:buFont typeface="Arial" panose="020B0604020202020204" pitchFamily="34" charset="0"/>
              <a:buChar char="•"/>
            </a:pPr>
            <a:r>
              <a:rPr lang="en-US" sz="1800" dirty="0">
                <a:solidFill>
                  <a:schemeClr val="accent4">
                    <a:lumMod val="75000"/>
                  </a:schemeClr>
                </a:solidFill>
              </a:rPr>
              <a:t>HCP with unknown vaccination status</a:t>
            </a:r>
          </a:p>
          <a:p>
            <a:pPr>
              <a:buFont typeface="Wingdings" pitchFamily="2" charset="2"/>
              <a:buChar char="§"/>
            </a:pPr>
            <a:endParaRPr lang="en-US" dirty="0">
              <a:solidFill>
                <a:schemeClr val="tx1"/>
              </a:solidFill>
            </a:endParaRPr>
          </a:p>
          <a:p>
            <a:pPr>
              <a:buFont typeface="Wingdings" pitchFamily="2" charset="2"/>
              <a:buChar char="§"/>
            </a:pPr>
            <a:endParaRPr lang="en-US" dirty="0">
              <a:solidFill>
                <a:schemeClr val="bg2">
                  <a:lumMod val="50000"/>
                </a:schemeClr>
              </a:solidFill>
              <a:cs typeface="Calibri" panose="020F0502020204030204" pitchFamily="34" charset="0"/>
            </a:endParaRPr>
          </a:p>
          <a:p>
            <a:pPr>
              <a:buFont typeface="Wingdings" pitchFamily="2" charset="2"/>
              <a:buChar char="§"/>
            </a:pPr>
            <a:endParaRPr lang="en-US" sz="2000" dirty="0">
              <a:solidFill>
                <a:schemeClr val="bg2">
                  <a:lumMod val="50000"/>
                </a:schemeClr>
              </a:solidFill>
              <a:cs typeface="Calibri" panose="020F0502020204030204" pitchFamily="34" charset="0"/>
            </a:endParaRPr>
          </a:p>
          <a:p>
            <a:pPr marL="457200" lvl="1" indent="0">
              <a:buFont typeface="Wingdings" pitchFamily="2" charset="2"/>
              <a:buNone/>
            </a:pPr>
            <a:endParaRPr lang="en-US" dirty="0">
              <a:solidFill>
                <a:schemeClr val="accent4">
                  <a:lumMod val="60000"/>
                  <a:lumOff val="40000"/>
                </a:schemeClr>
              </a:solidFill>
            </a:endParaRPr>
          </a:p>
          <a:p>
            <a:pPr lvl="1"/>
            <a:endParaRPr lang="en-US" dirty="0">
              <a:solidFill>
                <a:schemeClr val="accent4">
                  <a:lumMod val="60000"/>
                  <a:lumOff val="40000"/>
                </a:schemeClr>
              </a:solidFill>
            </a:endParaRPr>
          </a:p>
          <a:p>
            <a:pPr marL="0" indent="0">
              <a:buFont typeface="Wingdings" pitchFamily="2" charset="2"/>
              <a:buNone/>
            </a:pPr>
            <a:endParaRPr lang="en-US" dirty="0"/>
          </a:p>
        </p:txBody>
      </p:sp>
      <p:cxnSp>
        <p:nvCxnSpPr>
          <p:cNvPr id="6" name="Straight Connector 5">
            <a:extLst>
              <a:ext uri="{FF2B5EF4-FFF2-40B4-BE49-F238E27FC236}">
                <a16:creationId xmlns:a16="http://schemas.microsoft.com/office/drawing/2014/main" id="{191ABB89-CD83-4665-84D2-450CE74531C0}"/>
              </a:ext>
            </a:extLst>
          </p:cNvPr>
          <p:cNvCxnSpPr>
            <a:cxnSpLocks/>
          </p:cNvCxnSpPr>
          <p:nvPr/>
        </p:nvCxnSpPr>
        <p:spPr>
          <a:xfrm>
            <a:off x="1395990" y="2240704"/>
            <a:ext cx="43397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B4B8B8-7194-4C15-B9F9-CDF5D4BF91E3}"/>
              </a:ext>
            </a:extLst>
          </p:cNvPr>
          <p:cNvCxnSpPr>
            <a:cxnSpLocks/>
          </p:cNvCxnSpPr>
          <p:nvPr/>
        </p:nvCxnSpPr>
        <p:spPr>
          <a:xfrm>
            <a:off x="7342909" y="1958995"/>
            <a:ext cx="44796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3587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00" y="182881"/>
            <a:ext cx="7327600" cy="613006"/>
          </a:xfrm>
        </p:spPr>
        <p:txBody>
          <a:bodyPr/>
          <a:lstStyle/>
          <a:p>
            <a:r>
              <a:rPr lang="en-US" sz="3000" dirty="0">
                <a:solidFill>
                  <a:srgbClr val="E25423"/>
                </a:solidFill>
                <a:latin typeface="Calibri" panose="020F0502020204030204" pitchFamily="34" charset="0"/>
                <a:cs typeface="Calibri" panose="020F0502020204030204" pitchFamily="34" charset="0"/>
              </a:rPr>
              <a:t>Weekly Reporting for HCP: Numerator (cont.) </a:t>
            </a:r>
          </a:p>
        </p:txBody>
      </p:sp>
      <p:sp>
        <p:nvSpPr>
          <p:cNvPr id="3" name="Content Placeholder 2"/>
          <p:cNvSpPr>
            <a:spLocks noGrp="1"/>
          </p:cNvSpPr>
          <p:nvPr>
            <p:ph idx="1"/>
          </p:nvPr>
        </p:nvSpPr>
        <p:spPr>
          <a:xfrm>
            <a:off x="289927" y="1064303"/>
            <a:ext cx="8229550" cy="3896316"/>
          </a:xfrm>
        </p:spPr>
        <p:txBody>
          <a:bodyPr/>
          <a:lstStyle/>
          <a:p>
            <a:pPr marL="0" indent="0">
              <a:buNone/>
            </a:pPr>
            <a:r>
              <a:rPr lang="en-US" sz="2000" dirty="0">
                <a:solidFill>
                  <a:schemeClr val="accent4"/>
                </a:solidFill>
                <a:cs typeface="Calibri" panose="020F0502020204030204" pitchFamily="34" charset="0"/>
              </a:rPr>
              <a:t>Cumulative Data  </a:t>
            </a:r>
          </a:p>
          <a:p>
            <a:pPr lvl="1"/>
            <a:r>
              <a:rPr lang="en-US" sz="1800" b="0" dirty="0">
                <a:solidFill>
                  <a:schemeClr val="accent4"/>
                </a:solidFill>
                <a:cs typeface="Calibri" panose="020F0502020204030204" pitchFamily="34" charset="0"/>
              </a:rPr>
              <a:t>Facilities should report cumulative data each week (rather than only new data)</a:t>
            </a:r>
          </a:p>
          <a:p>
            <a:pPr lvl="2"/>
            <a:r>
              <a:rPr lang="en-US" sz="1600" dirty="0">
                <a:solidFill>
                  <a:schemeClr val="accent4"/>
                </a:solidFill>
                <a:cs typeface="Calibri" panose="020F0502020204030204" pitchFamily="34" charset="0"/>
              </a:rPr>
              <a:t>Example: </a:t>
            </a:r>
          </a:p>
          <a:p>
            <a:pPr lvl="3"/>
            <a:r>
              <a:rPr lang="en-US" sz="1600" dirty="0">
                <a:solidFill>
                  <a:schemeClr val="accent4"/>
                </a:solidFill>
                <a:cs typeface="Calibri" panose="020F0502020204030204" pitchFamily="34" charset="0"/>
              </a:rPr>
              <a:t>Week 1: 10 licensed independent practitioners received influenza vaccination at the facility </a:t>
            </a:r>
          </a:p>
          <a:p>
            <a:pPr lvl="3"/>
            <a:r>
              <a:rPr lang="en-US" sz="1600" dirty="0">
                <a:solidFill>
                  <a:schemeClr val="accent4"/>
                </a:solidFill>
                <a:cs typeface="Calibri" panose="020F0502020204030204" pitchFamily="34" charset="0"/>
              </a:rPr>
              <a:t>Week 2: 5 more licensed independent practitioners received influenza vaccination at the facility</a:t>
            </a:r>
          </a:p>
          <a:p>
            <a:pPr lvl="4">
              <a:buFont typeface="Wingdings" panose="05000000000000000000" pitchFamily="2" charset="2"/>
              <a:buChar char="Ø"/>
            </a:pPr>
            <a:r>
              <a:rPr lang="en-US" sz="1600" dirty="0">
                <a:solidFill>
                  <a:schemeClr val="accent4"/>
                </a:solidFill>
                <a:cs typeface="Calibri" panose="020F0502020204030204" pitchFamily="34" charset="0"/>
              </a:rPr>
              <a:t>Facility should report 15 licensed independent practitioners received influenza vaccination at the facility by the end of week 2</a:t>
            </a:r>
          </a:p>
          <a:p>
            <a:pPr marL="2286000" lvl="5" indent="0">
              <a:buNone/>
            </a:pPr>
            <a:endParaRPr lang="en-US" sz="2200" dirty="0">
              <a:solidFill>
                <a:schemeClr val="accent4"/>
              </a:solidFill>
              <a:cs typeface="Calibri" panose="020F0502020204030204" pitchFamily="34" charset="0"/>
            </a:endParaRPr>
          </a:p>
          <a:p>
            <a:pPr lvl="4"/>
            <a:endParaRPr lang="en-US" sz="1600" b="1" dirty="0">
              <a:solidFill>
                <a:schemeClr val="accent4"/>
              </a:solidFill>
              <a:cs typeface="Calibri" panose="020F0502020204030204" pitchFamily="34" charset="0"/>
            </a:endParaRPr>
          </a:p>
          <a:p>
            <a:pPr>
              <a:buFont typeface="Wingdings" panose="05000000000000000000" pitchFamily="2" charset="2"/>
              <a:buChar char="§"/>
            </a:pPr>
            <a:endParaRPr lang="en-US" dirty="0">
              <a:solidFill>
                <a:schemeClr val="bg2">
                  <a:lumMod val="50000"/>
                </a:schemeClr>
              </a:solidFill>
              <a:cs typeface="Calibri" panose="020F0502020204030204" pitchFamily="34" charset="0"/>
            </a:endParaRPr>
          </a:p>
          <a:p>
            <a:pPr marL="457200" lvl="1" indent="0">
              <a:buNone/>
            </a:pPr>
            <a:endParaRPr lang="en-US" dirty="0">
              <a:solidFill>
                <a:schemeClr val="accent4">
                  <a:lumMod val="60000"/>
                  <a:lumOff val="40000"/>
                </a:schemeClr>
              </a:solidFill>
            </a:endParaRPr>
          </a:p>
          <a:p>
            <a:pPr lvl="1"/>
            <a:endParaRPr lang="en-US" dirty="0">
              <a:solidFill>
                <a:schemeClr val="accent4">
                  <a:lumMod val="60000"/>
                  <a:lumOff val="40000"/>
                </a:schemeClr>
              </a:solidFill>
            </a:endParaRPr>
          </a:p>
          <a:p>
            <a:pPr marL="0" indent="0">
              <a:buNone/>
            </a:pPr>
            <a:endParaRPr lang="en-US" dirty="0"/>
          </a:p>
        </p:txBody>
      </p:sp>
      <p:sp>
        <p:nvSpPr>
          <p:cNvPr id="5" name="Rectangle 4">
            <a:extLst>
              <a:ext uri="{FF2B5EF4-FFF2-40B4-BE49-F238E27FC236}">
                <a16:creationId xmlns:a16="http://schemas.microsoft.com/office/drawing/2014/main" id="{257B2D4D-E012-478D-8119-8276CC38EA6F}"/>
              </a:ext>
            </a:extLst>
          </p:cNvPr>
          <p:cNvSpPr/>
          <p:nvPr/>
        </p:nvSpPr>
        <p:spPr>
          <a:xfrm>
            <a:off x="8677656" y="4700016"/>
            <a:ext cx="374904" cy="307777"/>
          </a:xfrm>
          <a:prstGeom prst="rect">
            <a:avLst/>
          </a:prstGeom>
        </p:spPr>
        <p:txBody>
          <a:bodyPr wrap="square">
            <a:spAutoFit/>
          </a:bodyPr>
          <a:lstStyle/>
          <a:p>
            <a:r>
              <a:rPr lang="en-US" sz="1400" dirty="0">
                <a:solidFill>
                  <a:schemeClr val="accent4"/>
                </a:solidFill>
                <a:latin typeface="Calibri" panose="020F0502020204030204" pitchFamily="34" charset="0"/>
                <a:cs typeface="Calibri" panose="020F0502020204030204" pitchFamily="34" charset="0"/>
              </a:rPr>
              <a:t>16</a:t>
            </a:r>
          </a:p>
        </p:txBody>
      </p:sp>
      <p:cxnSp>
        <p:nvCxnSpPr>
          <p:cNvPr id="6" name="Straight Connector 5">
            <a:extLst>
              <a:ext uri="{FF2B5EF4-FFF2-40B4-BE49-F238E27FC236}">
                <a16:creationId xmlns:a16="http://schemas.microsoft.com/office/drawing/2014/main" id="{7DCC14A6-EBAE-4726-9B13-6801BFA76A8C}"/>
              </a:ext>
            </a:extLst>
          </p:cNvPr>
          <p:cNvCxnSpPr>
            <a:cxnSpLocks/>
          </p:cNvCxnSpPr>
          <p:nvPr/>
        </p:nvCxnSpPr>
        <p:spPr>
          <a:xfrm>
            <a:off x="3310747" y="1742357"/>
            <a:ext cx="246826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9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4" y="239239"/>
            <a:ext cx="7905149" cy="651272"/>
          </a:xfrm>
        </p:spPr>
        <p:txBody>
          <a:bodyPr/>
          <a:lstStyle/>
          <a:p>
            <a:r>
              <a:rPr lang="en-US" sz="3000" dirty="0">
                <a:solidFill>
                  <a:srgbClr val="E25423"/>
                </a:solidFill>
                <a:latin typeface="Calibri" panose="020F0502020204030204" pitchFamily="34" charset="0"/>
                <a:cs typeface="Calibri" panose="020F0502020204030204" pitchFamily="34" charset="0"/>
              </a:rPr>
              <a:t>Weekly Reporting for HCP: Additional Notes </a:t>
            </a:r>
          </a:p>
        </p:txBody>
      </p:sp>
      <p:sp>
        <p:nvSpPr>
          <p:cNvPr id="4" name="Rectangle 3">
            <a:extLst>
              <a:ext uri="{FF2B5EF4-FFF2-40B4-BE49-F238E27FC236}">
                <a16:creationId xmlns:a16="http://schemas.microsoft.com/office/drawing/2014/main" id="{3C84DCE3-0A38-475A-A252-CDBC15CD62DE}"/>
              </a:ext>
            </a:extLst>
          </p:cNvPr>
          <p:cNvSpPr/>
          <p:nvPr/>
        </p:nvSpPr>
        <p:spPr>
          <a:xfrm>
            <a:off x="406401" y="1233459"/>
            <a:ext cx="8477805" cy="2339102"/>
          </a:xfrm>
          <a:prstGeom prst="rect">
            <a:avLst/>
          </a:prstGeom>
        </p:spPr>
        <p:txBody>
          <a:bodyPr wrap="square">
            <a:spAutoFit/>
          </a:bodyPr>
          <a:lstStyle/>
          <a:p>
            <a:pPr marL="285750" lvl="0" indent="-285750">
              <a:buClr>
                <a:schemeClr val="tx1"/>
              </a:buClr>
              <a:buFont typeface="Wingdings" panose="05000000000000000000" pitchFamily="2" charset="2"/>
              <a:buChar char="§"/>
            </a:pPr>
            <a:r>
              <a:rPr lang="en-US" sz="2000" b="1" dirty="0">
                <a:solidFill>
                  <a:schemeClr val="accent4"/>
                </a:solidFill>
                <a:latin typeface="Calibri" panose="020F0502020204030204" pitchFamily="34" charset="0"/>
                <a:cs typeface="Calibri" panose="020F0502020204030204" pitchFamily="34" charset="0"/>
              </a:rPr>
              <a:t>A healthcare worker (HCW) may be eligible to work in two or more facilities for at least 1 day during the week of data collection </a:t>
            </a:r>
          </a:p>
          <a:p>
            <a:pPr marL="800100" lvl="1" indent="-342900">
              <a:buClr>
                <a:schemeClr val="tx1"/>
              </a:buClr>
              <a:buFont typeface="Arial" panose="020B0604020202020204" pitchFamily="34" charset="0"/>
              <a:buChar char="•"/>
            </a:pPr>
            <a:r>
              <a:rPr lang="en-US" dirty="0">
                <a:solidFill>
                  <a:schemeClr val="accent4"/>
                </a:solidFill>
                <a:latin typeface="Calibri" panose="020F0502020204030204" pitchFamily="34" charset="0"/>
                <a:cs typeface="Calibri" panose="020F0502020204030204" pitchFamily="34" charset="0"/>
              </a:rPr>
              <a:t>Each facility should include the HCW in their denominator (question 1 on the data collection form)</a:t>
            </a:r>
          </a:p>
          <a:p>
            <a:pPr marL="285750" lvl="0" indent="-285750">
              <a:buClr>
                <a:schemeClr val="tx1"/>
              </a:buClr>
              <a:buFont typeface="Wingdings" panose="05000000000000000000" pitchFamily="2" charset="2"/>
              <a:buChar char="§"/>
            </a:pPr>
            <a:endParaRPr lang="en-US" sz="2000" b="1" dirty="0">
              <a:solidFill>
                <a:schemeClr val="accent4"/>
              </a:solidFill>
              <a:latin typeface="Calibri" panose="020F0502020204030204" pitchFamily="34" charset="0"/>
              <a:cs typeface="Calibri" panose="020F0502020204030204" pitchFamily="34" charset="0"/>
            </a:endParaRPr>
          </a:p>
          <a:p>
            <a:pPr marL="285750" lvl="0" indent="-285750" eaLnBrk="1" hangingPunct="1">
              <a:spcBef>
                <a:spcPct val="30000"/>
              </a:spcBef>
              <a:buClr>
                <a:schemeClr val="tx1"/>
              </a:buClr>
              <a:buFont typeface="Wingdings" panose="05000000000000000000" pitchFamily="2" charset="2"/>
              <a:buChar char="§"/>
              <a:defRPr/>
            </a:pPr>
            <a:r>
              <a:rPr lang="en-US" sz="2000" b="1" dirty="0">
                <a:solidFill>
                  <a:schemeClr val="accent4"/>
                </a:solidFill>
                <a:latin typeface="Calibri" panose="020F0502020204030204" pitchFamily="34" charset="0"/>
                <a:cs typeface="Calibri" panose="020F0502020204030204" pitchFamily="34" charset="0"/>
              </a:rPr>
              <a:t>The HCP categories are mutually exclusive. Each HCW should be counted only once in the denominator</a:t>
            </a:r>
          </a:p>
        </p:txBody>
      </p:sp>
      <p:sp>
        <p:nvSpPr>
          <p:cNvPr id="3" name="Rectangle 2">
            <a:extLst>
              <a:ext uri="{FF2B5EF4-FFF2-40B4-BE49-F238E27FC236}">
                <a16:creationId xmlns:a16="http://schemas.microsoft.com/office/drawing/2014/main" id="{66193424-7CE4-4754-B0FE-6396472A4410}"/>
              </a:ext>
            </a:extLst>
          </p:cNvPr>
          <p:cNvSpPr/>
          <p:nvPr/>
        </p:nvSpPr>
        <p:spPr>
          <a:xfrm>
            <a:off x="8700502" y="4697666"/>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1709606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24" y="239239"/>
            <a:ext cx="7905149" cy="651272"/>
          </a:xfrm>
        </p:spPr>
        <p:txBody>
          <a:bodyPr/>
          <a:lstStyle/>
          <a:p>
            <a:r>
              <a:rPr lang="en-US" sz="3000" dirty="0">
                <a:solidFill>
                  <a:srgbClr val="E25423"/>
                </a:solidFill>
                <a:latin typeface="Calibri" panose="020F0502020204030204" pitchFamily="34" charset="0"/>
                <a:cs typeface="Calibri" panose="020F0502020204030204" pitchFamily="34" charset="0"/>
              </a:rPr>
              <a:t>Vaccine Availability </a:t>
            </a:r>
          </a:p>
        </p:txBody>
      </p:sp>
      <p:sp>
        <p:nvSpPr>
          <p:cNvPr id="3" name="Rectangle 2">
            <a:extLst>
              <a:ext uri="{FF2B5EF4-FFF2-40B4-BE49-F238E27FC236}">
                <a16:creationId xmlns:a16="http://schemas.microsoft.com/office/drawing/2014/main" id="{66193424-7CE4-4754-B0FE-6396472A4410}"/>
              </a:ext>
            </a:extLst>
          </p:cNvPr>
          <p:cNvSpPr/>
          <p:nvPr/>
        </p:nvSpPr>
        <p:spPr>
          <a:xfrm>
            <a:off x="8700502" y="4697666"/>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18</a:t>
            </a:r>
          </a:p>
        </p:txBody>
      </p:sp>
      <p:sp>
        <p:nvSpPr>
          <p:cNvPr id="5" name="Rectangle 4">
            <a:extLst>
              <a:ext uri="{FF2B5EF4-FFF2-40B4-BE49-F238E27FC236}">
                <a16:creationId xmlns:a16="http://schemas.microsoft.com/office/drawing/2014/main" id="{441964D7-0B24-49D5-BB76-5EFA32A8BE70}"/>
              </a:ext>
            </a:extLst>
          </p:cNvPr>
          <p:cNvSpPr/>
          <p:nvPr/>
        </p:nvSpPr>
        <p:spPr>
          <a:xfrm>
            <a:off x="406401" y="1233459"/>
            <a:ext cx="8477805" cy="1015663"/>
          </a:xfrm>
          <a:prstGeom prst="rect">
            <a:avLst/>
          </a:prstGeom>
        </p:spPr>
        <p:txBody>
          <a:bodyPr wrap="square">
            <a:spAutoFit/>
          </a:bodyPr>
          <a:lstStyle/>
          <a:p>
            <a:pPr marL="285750" lvl="0" indent="-285750">
              <a:buClr>
                <a:schemeClr val="tx1"/>
              </a:buClr>
              <a:buFont typeface="Wingdings" panose="05000000000000000000" pitchFamily="2" charset="2"/>
              <a:buChar char="§"/>
            </a:pPr>
            <a:r>
              <a:rPr lang="en-US" sz="2000" b="1" dirty="0">
                <a:solidFill>
                  <a:schemeClr val="accent4"/>
                </a:solidFill>
                <a:latin typeface="Calibri" panose="020F0502020204030204" pitchFamily="34" charset="0"/>
                <a:cs typeface="Calibri" panose="020F0502020204030204" pitchFamily="34" charset="0"/>
              </a:rPr>
              <a:t>Receipt of influenza vaccine supply for current influenza season</a:t>
            </a:r>
          </a:p>
          <a:p>
            <a:pPr marL="285750" lvl="0" indent="-285750">
              <a:buClr>
                <a:schemeClr val="tx1"/>
              </a:buClr>
              <a:buFont typeface="Wingdings" panose="05000000000000000000" pitchFamily="2" charset="2"/>
              <a:buChar char="§"/>
            </a:pPr>
            <a:endParaRPr lang="en-US" sz="2000" dirty="0">
              <a:solidFill>
                <a:schemeClr val="accent4"/>
              </a:solidFill>
              <a:latin typeface="Calibri" panose="020F0502020204030204" pitchFamily="34" charset="0"/>
              <a:cs typeface="Calibri" panose="020F0502020204030204" pitchFamily="34" charset="0"/>
            </a:endParaRPr>
          </a:p>
          <a:p>
            <a:pPr marL="285750" lvl="0" indent="-285750">
              <a:buClr>
                <a:schemeClr val="tx1"/>
              </a:buClr>
              <a:buFont typeface="Wingdings" panose="05000000000000000000" pitchFamily="2" charset="2"/>
              <a:buChar char="§"/>
            </a:pPr>
            <a:r>
              <a:rPr lang="en-US" sz="2000" b="1" dirty="0">
                <a:solidFill>
                  <a:schemeClr val="accent4"/>
                </a:solidFill>
                <a:latin typeface="Calibri" panose="020F0502020204030204" pitchFamily="34" charset="0"/>
                <a:cs typeface="Calibri" panose="020F0502020204030204" pitchFamily="34" charset="0"/>
              </a:rPr>
              <a:t>Experiencing a shortage of influenza vaccine for current influenza season</a:t>
            </a:r>
          </a:p>
        </p:txBody>
      </p:sp>
    </p:spTree>
    <p:extLst>
      <p:ext uri="{BB962C8B-B14F-4D97-AF65-F5344CB8AC3E}">
        <p14:creationId xmlns:p14="http://schemas.microsoft.com/office/powerpoint/2010/main" val="25727342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8356"/>
            <a:ext cx="6172200" cy="651272"/>
          </a:xfrm>
        </p:spPr>
        <p:txBody>
          <a:bodyPr/>
          <a:lstStyle/>
          <a:p>
            <a:r>
              <a:rPr lang="en-US" sz="3000" dirty="0">
                <a:solidFill>
                  <a:srgbClr val="E25423"/>
                </a:solidFill>
                <a:latin typeface="Calibri" panose="020F0502020204030204" pitchFamily="34" charset="0"/>
                <a:cs typeface="Calibri" panose="020F0502020204030204" pitchFamily="34" charset="0"/>
              </a:rPr>
              <a:t>Tables of Instructions  </a:t>
            </a:r>
          </a:p>
        </p:txBody>
      </p:sp>
      <p:sp>
        <p:nvSpPr>
          <p:cNvPr id="4" name="Rectangle 3">
            <a:extLst>
              <a:ext uri="{FF2B5EF4-FFF2-40B4-BE49-F238E27FC236}">
                <a16:creationId xmlns:a16="http://schemas.microsoft.com/office/drawing/2014/main" id="{3C84DCE3-0A38-475A-A252-CDBC15CD62DE}"/>
              </a:ext>
            </a:extLst>
          </p:cNvPr>
          <p:cNvSpPr/>
          <p:nvPr/>
        </p:nvSpPr>
        <p:spPr>
          <a:xfrm>
            <a:off x="415636" y="878527"/>
            <a:ext cx="8479789" cy="1508105"/>
          </a:xfrm>
          <a:prstGeom prst="rect">
            <a:avLst/>
          </a:prstGeom>
        </p:spPr>
        <p:txBody>
          <a:bodyPr wrap="square">
            <a:spAutoFit/>
          </a:bodyPr>
          <a:lstStyle/>
          <a:p>
            <a:pPr marL="285750" lvl="0" indent="-285750">
              <a:buClr>
                <a:schemeClr val="tx1"/>
              </a:buClr>
              <a:buFont typeface="Wingdings" panose="05000000000000000000" pitchFamily="2" charset="2"/>
              <a:buChar char="§"/>
            </a:pPr>
            <a:r>
              <a:rPr lang="en-US" sz="1600" b="1" dirty="0">
                <a:solidFill>
                  <a:schemeClr val="accent4"/>
                </a:solidFill>
                <a:latin typeface="Calibri" panose="020F0502020204030204" pitchFamily="34" charset="0"/>
                <a:cs typeface="Calibri" panose="020F0502020204030204" pitchFamily="34" charset="0"/>
              </a:rPr>
              <a:t>Tables of instructions provide detailed definitions of the denominator and numerator categories</a:t>
            </a:r>
          </a:p>
          <a:p>
            <a:pPr marL="285750" lvl="0" indent="-285750">
              <a:buClr>
                <a:schemeClr val="tx1"/>
              </a:buClr>
              <a:buFont typeface="Wingdings" panose="05000000000000000000" pitchFamily="2" charset="2"/>
              <a:buChar char="§"/>
            </a:pPr>
            <a:r>
              <a:rPr lang="en-US" sz="1600" b="1" dirty="0">
                <a:solidFill>
                  <a:schemeClr val="accent4"/>
                </a:solidFill>
                <a:latin typeface="Calibri" panose="020F0502020204030204" pitchFamily="34" charset="0"/>
                <a:cs typeface="Calibri" panose="020F0502020204030204" pitchFamily="34" charset="0"/>
              </a:rPr>
              <a:t>Review instructions before collecting and entering data </a:t>
            </a:r>
          </a:p>
          <a:p>
            <a:pPr marL="285750" lvl="0" indent="-285750">
              <a:buClr>
                <a:schemeClr val="tx1"/>
              </a:buClr>
              <a:buFont typeface="Wingdings" panose="05000000000000000000" pitchFamily="2" charset="2"/>
              <a:buChar char="§"/>
            </a:pPr>
            <a:r>
              <a:rPr lang="en-US" sz="1600" b="1" dirty="0">
                <a:solidFill>
                  <a:schemeClr val="bg2">
                    <a:lumMod val="50000"/>
                  </a:schemeClr>
                </a:solidFill>
                <a:latin typeface="Calibri" panose="020F0502020204030204" pitchFamily="34" charset="0"/>
                <a:cs typeface="Calibri" panose="020F0502020204030204" pitchFamily="34" charset="0"/>
              </a:rPr>
              <a:t>Access instructions at: </a:t>
            </a:r>
            <a:r>
              <a:rPr lang="en-US" sz="1600" b="1" u="sng" dirty="0">
                <a:solidFill>
                  <a:schemeClr val="bg2">
                    <a:lumMod val="50000"/>
                  </a:schemeClr>
                </a:solidFill>
                <a:latin typeface="Calibri" panose="020F0502020204030204" pitchFamily="34" charset="0"/>
                <a:cs typeface="Calibri" panose="020F0502020204030204" pitchFamily="34" charset="0"/>
                <a:hlinkClick r:id="rId3"/>
              </a:rPr>
              <a:t>https://www.cdc.gov/nhsn/enrolled-facilities/index.html</a:t>
            </a:r>
            <a:r>
              <a:rPr lang="en-US" sz="1600" b="1" dirty="0">
                <a:solidFill>
                  <a:schemeClr val="bg2">
                    <a:lumMod val="50000"/>
                  </a:schemeClr>
                </a:solidFill>
                <a:latin typeface="Calibri" panose="020F0502020204030204" pitchFamily="34" charset="0"/>
                <a:cs typeface="Calibri" panose="020F0502020204030204" pitchFamily="34" charset="0"/>
              </a:rPr>
              <a:t> </a:t>
            </a:r>
          </a:p>
          <a:p>
            <a:pPr marL="742950" lvl="1" indent="-285750">
              <a:spcBef>
                <a:spcPts val="0"/>
              </a:spcBef>
              <a:buClr>
                <a:schemeClr val="tx1"/>
              </a:buClr>
              <a:buFont typeface="Arial" panose="020B0604020202020204" pitchFamily="34" charset="0"/>
              <a:buChar char="•"/>
            </a:pPr>
            <a:r>
              <a:rPr lang="en-US" sz="1400" b="1" dirty="0">
                <a:solidFill>
                  <a:schemeClr val="accent4"/>
                </a:solidFill>
                <a:latin typeface="Calibri" panose="020F0502020204030204" pitchFamily="34" charset="0"/>
                <a:cs typeface="Calibri" panose="020F0502020204030204" pitchFamily="34" charset="0"/>
              </a:rPr>
              <a:t>Click on facility type (e.g., acute care facilities)</a:t>
            </a:r>
          </a:p>
          <a:p>
            <a:pPr marL="742950" lvl="1" indent="-285750">
              <a:spcBef>
                <a:spcPts val="0"/>
              </a:spcBef>
              <a:buClr>
                <a:schemeClr val="tx1"/>
              </a:buClr>
              <a:buFont typeface="Arial" panose="020B0604020202020204" pitchFamily="34" charset="0"/>
              <a:buChar char="•"/>
            </a:pPr>
            <a:r>
              <a:rPr lang="en-US" sz="1400" b="1" dirty="0">
                <a:solidFill>
                  <a:schemeClr val="accent4"/>
                </a:solidFill>
                <a:latin typeface="Calibri" panose="020F0502020204030204" pitchFamily="34" charset="0"/>
                <a:cs typeface="Calibri" panose="020F0502020204030204" pitchFamily="34" charset="0"/>
              </a:rPr>
              <a:t>Click on “Surveillance for Healthcare Personnel Vaccination”  </a:t>
            </a:r>
            <a:endParaRPr lang="en-US" sz="1600" dirty="0">
              <a:solidFill>
                <a:schemeClr val="accent4"/>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4F57EB0-3DE5-4CFF-9ABE-313FE1A53114}"/>
              </a:ext>
            </a:extLst>
          </p:cNvPr>
          <p:cNvPicPr/>
          <p:nvPr/>
        </p:nvPicPr>
        <p:blipFill rotWithShape="1">
          <a:blip r:embed="rId4"/>
          <a:srcRect l="7371" t="18613" r="8547" b="9022"/>
          <a:stretch/>
        </p:blipFill>
        <p:spPr bwMode="auto">
          <a:xfrm>
            <a:off x="2006239" y="2454495"/>
            <a:ext cx="4997450" cy="24193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14943C8B-E7EE-4749-9CDB-C07A9137F3A1}"/>
              </a:ext>
            </a:extLst>
          </p:cNvPr>
          <p:cNvSpPr/>
          <p:nvPr/>
        </p:nvSpPr>
        <p:spPr>
          <a:xfrm>
            <a:off x="1907303" y="4341281"/>
            <a:ext cx="1839074" cy="532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ADAC4B-5BDE-4A07-90A7-1383184E8937}"/>
              </a:ext>
            </a:extLst>
          </p:cNvPr>
          <p:cNvSpPr/>
          <p:nvPr/>
        </p:nvSpPr>
        <p:spPr>
          <a:xfrm>
            <a:off x="8709737" y="4741657"/>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41156419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1512"/>
            <a:ext cx="6172200" cy="857250"/>
          </a:xfrm>
        </p:spPr>
        <p:txBody>
          <a:bodyPr/>
          <a:lstStyle/>
          <a:p>
            <a:r>
              <a:rPr lang="en-US" sz="3000" dirty="0">
                <a:solidFill>
                  <a:srgbClr val="E25423"/>
                </a:solidFill>
                <a:latin typeface="Calibri" panose="020F0502020204030204" pitchFamily="34" charset="0"/>
                <a:cs typeface="Calibri" panose="020F0502020204030204" pitchFamily="34" charset="0"/>
              </a:rPr>
              <a:t>Objectives</a:t>
            </a:r>
            <a:endParaRPr lang="en-US" sz="1400" dirty="0">
              <a:solidFill>
                <a:srgbClr val="E25423"/>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192716"/>
            <a:ext cx="8229600" cy="3143250"/>
          </a:xfrm>
        </p:spPr>
        <p:txBody>
          <a:bodyPr/>
          <a:lstStyle/>
          <a:p>
            <a:pPr>
              <a:buFont typeface="Wingdings" panose="05000000000000000000" pitchFamily="2" charset="2"/>
              <a:buChar char="§"/>
            </a:pPr>
            <a:r>
              <a:rPr lang="en-US" sz="2000" dirty="0">
                <a:solidFill>
                  <a:schemeClr val="bg2">
                    <a:lumMod val="50000"/>
                  </a:schemeClr>
                </a:solidFill>
                <a:cs typeface="Calibri" panose="020F0502020204030204" pitchFamily="34" charset="0"/>
              </a:rPr>
              <a:t>Highlight changes and clarification for data reporting</a:t>
            </a:r>
          </a:p>
          <a:p>
            <a:pPr lvl="3"/>
            <a:endParaRPr lang="en-US" sz="1550" dirty="0">
              <a:solidFill>
                <a:schemeClr val="bg2">
                  <a:lumMod val="50000"/>
                </a:schemeClr>
              </a:solidFill>
              <a:cs typeface="Calibri" panose="020F0502020204030204" pitchFamily="34" charset="0"/>
            </a:endParaRPr>
          </a:p>
          <a:p>
            <a:pPr>
              <a:buFont typeface="Wingdings" panose="05000000000000000000" pitchFamily="2" charset="2"/>
              <a:buChar char="§"/>
            </a:pPr>
            <a:r>
              <a:rPr lang="en-US" sz="2000" dirty="0">
                <a:solidFill>
                  <a:schemeClr val="bg2">
                    <a:lumMod val="50000"/>
                  </a:schemeClr>
                </a:solidFill>
                <a:cs typeface="Calibri" panose="020F0502020204030204" pitchFamily="34" charset="0"/>
              </a:rPr>
              <a:t>Discuss the value of reporting weekly influenza vaccination data</a:t>
            </a:r>
          </a:p>
          <a:p>
            <a:pPr lvl="3"/>
            <a:endParaRPr lang="en-US" sz="1550" dirty="0">
              <a:solidFill>
                <a:schemeClr val="bg2">
                  <a:lumMod val="50000"/>
                </a:schemeClr>
              </a:solidFill>
              <a:cs typeface="Calibri" panose="020F0502020204030204" pitchFamily="34" charset="0"/>
            </a:endParaRPr>
          </a:p>
          <a:p>
            <a:pPr>
              <a:buFont typeface="Wingdings" panose="05000000000000000000" pitchFamily="2" charset="2"/>
              <a:buChar char="§"/>
            </a:pPr>
            <a:r>
              <a:rPr lang="en-US" sz="2000" dirty="0">
                <a:solidFill>
                  <a:schemeClr val="bg2">
                    <a:lumMod val="50000"/>
                  </a:schemeClr>
                </a:solidFill>
                <a:cs typeface="Calibri" panose="020F0502020204030204" pitchFamily="34" charset="0"/>
              </a:rPr>
              <a:t>Describe how facilities can track weekly influenza vaccination of healthcare personnel (HCP) </a:t>
            </a:r>
          </a:p>
          <a:p>
            <a:pPr lvl="3"/>
            <a:endParaRPr lang="en-US" sz="1550" dirty="0">
              <a:solidFill>
                <a:schemeClr val="bg2">
                  <a:lumMod val="50000"/>
                </a:schemeClr>
              </a:solidFill>
              <a:cs typeface="Calibri" panose="020F0502020204030204" pitchFamily="34" charset="0"/>
            </a:endParaRPr>
          </a:p>
          <a:p>
            <a:pPr>
              <a:buFont typeface="Wingdings" panose="05000000000000000000" pitchFamily="2" charset="2"/>
              <a:buChar char="§"/>
            </a:pPr>
            <a:r>
              <a:rPr lang="en-US" sz="2000" dirty="0">
                <a:solidFill>
                  <a:schemeClr val="bg2">
                    <a:lumMod val="50000"/>
                  </a:schemeClr>
                </a:solidFill>
                <a:cs typeface="Calibri" panose="020F0502020204030204" pitchFamily="34" charset="0"/>
              </a:rPr>
              <a:t>Review data reporting in detail</a:t>
            </a:r>
            <a:endParaRPr lang="en-US" sz="1700" dirty="0">
              <a:solidFill>
                <a:schemeClr val="bg2">
                  <a:lumMod val="50000"/>
                </a:schemeClr>
              </a:solidFill>
              <a:cs typeface="Calibri" panose="020F0502020204030204" pitchFamily="34" charset="0"/>
            </a:endParaRPr>
          </a:p>
        </p:txBody>
      </p:sp>
      <p:sp>
        <p:nvSpPr>
          <p:cNvPr id="5" name="TextBox 4">
            <a:extLst>
              <a:ext uri="{FF2B5EF4-FFF2-40B4-BE49-F238E27FC236}">
                <a16:creationId xmlns:a16="http://schemas.microsoft.com/office/drawing/2014/main" id="{66BF5147-9C68-428C-B991-909973439141}"/>
              </a:ext>
            </a:extLst>
          </p:cNvPr>
          <p:cNvSpPr txBox="1"/>
          <p:nvPr/>
        </p:nvSpPr>
        <p:spPr>
          <a:xfrm>
            <a:off x="8686800" y="4626422"/>
            <a:ext cx="313083" cy="307777"/>
          </a:xfrm>
          <a:prstGeom prst="rect">
            <a:avLst/>
          </a:prstGeom>
          <a:noFill/>
        </p:spPr>
        <p:txBody>
          <a:bodyPr wrap="square" rtlCol="0">
            <a:spAutoFit/>
          </a:bodyPr>
          <a:lstStyle/>
          <a:p>
            <a:r>
              <a:rPr lang="en-US" sz="1400" dirty="0">
                <a:solidFill>
                  <a:schemeClr val="accent4"/>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4264289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How do I get started in NHSN? </a:t>
            </a:r>
          </a:p>
        </p:txBody>
      </p:sp>
      <p:sp>
        <p:nvSpPr>
          <p:cNvPr id="2" name="Rectangle 1">
            <a:extLst>
              <a:ext uri="{FF2B5EF4-FFF2-40B4-BE49-F238E27FC236}">
                <a16:creationId xmlns:a16="http://schemas.microsoft.com/office/drawing/2014/main" id="{18335A90-7917-40A2-949D-97F110EE0AE1}"/>
              </a:ext>
            </a:extLst>
          </p:cNvPr>
          <p:cNvSpPr/>
          <p:nvPr/>
        </p:nvSpPr>
        <p:spPr>
          <a:xfrm>
            <a:off x="8651184" y="4673084"/>
            <a:ext cx="367408" cy="307777"/>
          </a:xfrm>
          <a:prstGeom prst="rect">
            <a:avLst/>
          </a:prstGeom>
        </p:spPr>
        <p:txBody>
          <a:bodyPr wrap="none">
            <a:spAutoFit/>
          </a:bodyPr>
          <a:lstStyle/>
          <a:p>
            <a:r>
              <a:rPr lang="en-US" sz="1400" dirty="0">
                <a:solidFill>
                  <a:schemeClr val="bg2"/>
                </a:solidFill>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349248144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708" y="201480"/>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NHSN Landing Page </a:t>
            </a:r>
          </a:p>
        </p:txBody>
      </p:sp>
      <p:sp>
        <p:nvSpPr>
          <p:cNvPr id="3" name="Content Placeholder 2"/>
          <p:cNvSpPr>
            <a:spLocks noGrp="1"/>
          </p:cNvSpPr>
          <p:nvPr>
            <p:ph idx="1"/>
          </p:nvPr>
        </p:nvSpPr>
        <p:spPr>
          <a:xfrm>
            <a:off x="481784" y="925663"/>
            <a:ext cx="8246853" cy="3914236"/>
          </a:xfrm>
        </p:spPr>
        <p:txBody>
          <a:bodyPr/>
          <a:lstStyle/>
          <a:p>
            <a:pPr lvl="1"/>
            <a:r>
              <a:rPr lang="en-US" sz="1700" b="1" dirty="0">
                <a:solidFill>
                  <a:schemeClr val="accent4"/>
                </a:solidFill>
                <a:cs typeface="Calibri" panose="020F0502020204030204" pitchFamily="34" charset="0"/>
              </a:rPr>
              <a:t>Select the HCP Safety Component</a:t>
            </a:r>
          </a:p>
          <a:p>
            <a:pPr marL="457200" lvl="1" indent="0">
              <a:buNone/>
            </a:pPr>
            <a:endParaRPr lang="en-US" sz="1600" dirty="0">
              <a:solidFill>
                <a:schemeClr val="bg2">
                  <a:lumMod val="50000"/>
                </a:schemeClr>
              </a:solidFill>
              <a:cs typeface="Calibri" panose="020F0502020204030204" pitchFamily="34" charset="0"/>
            </a:endParaRPr>
          </a:p>
          <a:p>
            <a:pPr marL="457200" lvl="1" indent="0">
              <a:buNone/>
            </a:pPr>
            <a:endParaRPr lang="en-US" sz="1600" dirty="0">
              <a:solidFill>
                <a:schemeClr val="bg2">
                  <a:lumMod val="50000"/>
                </a:schemeClr>
              </a:solidFill>
              <a:cs typeface="Calibri" panose="020F0502020204030204" pitchFamily="34" charset="0"/>
            </a:endParaRPr>
          </a:p>
          <a:p>
            <a:pPr marL="457200" lvl="1" indent="0">
              <a:buNone/>
            </a:pPr>
            <a:endParaRPr lang="en-US" sz="1600" dirty="0">
              <a:solidFill>
                <a:schemeClr val="bg2">
                  <a:lumMod val="50000"/>
                </a:schemeClr>
              </a:solidFill>
              <a:cs typeface="Calibri" panose="020F0502020204030204" pitchFamily="34" charset="0"/>
            </a:endParaRPr>
          </a:p>
          <a:p>
            <a:pPr lvl="1"/>
            <a:endParaRPr lang="en-US" dirty="0">
              <a:solidFill>
                <a:schemeClr val="accent4">
                  <a:lumMod val="60000"/>
                  <a:lumOff val="40000"/>
                </a:schemeClr>
              </a:solidFill>
            </a:endParaRPr>
          </a:p>
          <a:p>
            <a:pPr lvl="1"/>
            <a:endParaRPr lang="en-US" dirty="0">
              <a:solidFill>
                <a:schemeClr val="accent4">
                  <a:lumMod val="60000"/>
                  <a:lumOff val="40000"/>
                </a:schemeClr>
              </a:solidFill>
            </a:endParaRPr>
          </a:p>
          <a:p>
            <a:pPr marL="0" indent="0">
              <a:buNone/>
            </a:pPr>
            <a:endParaRPr lang="en-US" dirty="0"/>
          </a:p>
        </p:txBody>
      </p:sp>
      <p:pic>
        <p:nvPicPr>
          <p:cNvPr id="5" name="Picture 4">
            <a:extLst>
              <a:ext uri="{FF2B5EF4-FFF2-40B4-BE49-F238E27FC236}">
                <a16:creationId xmlns:a16="http://schemas.microsoft.com/office/drawing/2014/main" id="{5C0BC62E-B499-4E48-8AAF-CE14EB4AFA5B}"/>
              </a:ext>
            </a:extLst>
          </p:cNvPr>
          <p:cNvPicPr/>
          <p:nvPr/>
        </p:nvPicPr>
        <p:blipFill rotWithShape="1">
          <a:blip r:embed="rId3"/>
          <a:srcRect l="2191" t="30431" r="71283" b="23644"/>
          <a:stretch/>
        </p:blipFill>
        <p:spPr bwMode="auto">
          <a:xfrm>
            <a:off x="2211074" y="1513057"/>
            <a:ext cx="4663440" cy="32918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60BB70CC-0FD6-4090-A9A9-7416057FBED6}"/>
              </a:ext>
            </a:extLst>
          </p:cNvPr>
          <p:cNvSpPr/>
          <p:nvPr/>
        </p:nvSpPr>
        <p:spPr>
          <a:xfrm>
            <a:off x="2211074" y="2914159"/>
            <a:ext cx="2689400" cy="602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B7513-770E-4D7F-80BD-D084DB9332FE}"/>
              </a:ext>
            </a:extLst>
          </p:cNvPr>
          <p:cNvSpPr/>
          <p:nvPr/>
        </p:nvSpPr>
        <p:spPr>
          <a:xfrm>
            <a:off x="3063240" y="2457146"/>
            <a:ext cx="1920240" cy="3657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FEA00B-9C95-495A-8CB6-2A7B77AD426F}"/>
              </a:ext>
            </a:extLst>
          </p:cNvPr>
          <p:cNvSpPr/>
          <p:nvPr/>
        </p:nvSpPr>
        <p:spPr>
          <a:xfrm>
            <a:off x="8544933" y="4662183"/>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21</a:t>
            </a:r>
          </a:p>
        </p:txBody>
      </p:sp>
    </p:spTree>
    <p:extLst>
      <p:ext uri="{BB962C8B-B14F-4D97-AF65-F5344CB8AC3E}">
        <p14:creationId xmlns:p14="http://schemas.microsoft.com/office/powerpoint/2010/main" val="1837871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HPS Component Home Page  </a:t>
            </a:r>
          </a:p>
        </p:txBody>
      </p:sp>
      <p:sp>
        <p:nvSpPr>
          <p:cNvPr id="3" name="Content Placeholder 2"/>
          <p:cNvSpPr>
            <a:spLocks noGrp="1"/>
          </p:cNvSpPr>
          <p:nvPr>
            <p:ph idx="1"/>
          </p:nvPr>
        </p:nvSpPr>
        <p:spPr>
          <a:xfrm>
            <a:off x="469419" y="1017525"/>
            <a:ext cx="7837673" cy="3918182"/>
          </a:xfrm>
        </p:spPr>
        <p:txBody>
          <a:bodyPr/>
          <a:lstStyle/>
          <a:p>
            <a:pPr marL="285750" lvl="0" indent="-285750">
              <a:buFont typeface="Wingdings" panose="05000000000000000000" pitchFamily="2" charset="2"/>
              <a:buChar char="§"/>
            </a:pPr>
            <a:r>
              <a:rPr lang="en-US" sz="1700" dirty="0">
                <a:solidFill>
                  <a:schemeClr val="accent4"/>
                </a:solidFill>
                <a:cs typeface="Calibri" panose="020F0502020204030204" pitchFamily="34" charset="0"/>
              </a:rPr>
              <a:t>Select ‘Vaccination Summary’ and ‘Weekly Vaccination Summary’ on the left-hand navigation bar</a:t>
            </a:r>
          </a:p>
        </p:txBody>
      </p:sp>
      <p:pic>
        <p:nvPicPr>
          <p:cNvPr id="5" name="Picture 4">
            <a:extLst>
              <a:ext uri="{FF2B5EF4-FFF2-40B4-BE49-F238E27FC236}">
                <a16:creationId xmlns:a16="http://schemas.microsoft.com/office/drawing/2014/main" id="{0D5BB8D4-1DE0-441E-8E9B-C54BF2BB7AC1}"/>
              </a:ext>
            </a:extLst>
          </p:cNvPr>
          <p:cNvPicPr/>
          <p:nvPr/>
        </p:nvPicPr>
        <p:blipFill rotWithShape="1">
          <a:blip r:embed="rId3"/>
          <a:srcRect l="521" t="49858" r="68920" b="19561"/>
          <a:stretch/>
        </p:blipFill>
        <p:spPr bwMode="auto">
          <a:xfrm>
            <a:off x="1907653" y="1854212"/>
            <a:ext cx="5143500" cy="25400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5FC38F06-E135-43F1-B71E-2F0482392B60}"/>
              </a:ext>
            </a:extLst>
          </p:cNvPr>
          <p:cNvSpPr/>
          <p:nvPr/>
        </p:nvSpPr>
        <p:spPr>
          <a:xfrm>
            <a:off x="3789432" y="3082420"/>
            <a:ext cx="2337111" cy="248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83F2B71-9F2D-4032-B07B-F11FC3E2852C}"/>
              </a:ext>
            </a:extLst>
          </p:cNvPr>
          <p:cNvSpPr/>
          <p:nvPr/>
        </p:nvSpPr>
        <p:spPr>
          <a:xfrm>
            <a:off x="4219851" y="2229623"/>
            <a:ext cx="2438400" cy="4191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30A110-9D37-4870-B5AA-76272DA51FDC}"/>
              </a:ext>
            </a:extLst>
          </p:cNvPr>
          <p:cNvSpPr/>
          <p:nvPr/>
        </p:nvSpPr>
        <p:spPr>
          <a:xfrm>
            <a:off x="4072128" y="3367722"/>
            <a:ext cx="2586123" cy="83173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BBEE0E-E599-46E6-A9B0-E6FF5D9CB97B}"/>
              </a:ext>
            </a:extLst>
          </p:cNvPr>
          <p:cNvSpPr/>
          <p:nvPr/>
        </p:nvSpPr>
        <p:spPr>
          <a:xfrm rot="10800000" flipH="1" flipV="1">
            <a:off x="8650323" y="4688237"/>
            <a:ext cx="472013" cy="307777"/>
          </a:xfrm>
          <a:prstGeom prst="rect">
            <a:avLst/>
          </a:prstGeom>
        </p:spPr>
        <p:txBody>
          <a:bodyPr wrap="square">
            <a:spAutoFit/>
          </a:bodyPr>
          <a:lstStyle/>
          <a:p>
            <a:r>
              <a:rPr lang="en-US" sz="1400" dirty="0">
                <a:solidFill>
                  <a:schemeClr val="accent4"/>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537855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950" y="162214"/>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Entering Weekly Vaccination Data     </a:t>
            </a:r>
          </a:p>
        </p:txBody>
      </p:sp>
      <p:pic>
        <p:nvPicPr>
          <p:cNvPr id="6" name="Picture 5">
            <a:extLst>
              <a:ext uri="{FF2B5EF4-FFF2-40B4-BE49-F238E27FC236}">
                <a16:creationId xmlns:a16="http://schemas.microsoft.com/office/drawing/2014/main" id="{98BF1E25-7E23-481C-B65D-53F0FAE10191}"/>
              </a:ext>
            </a:extLst>
          </p:cNvPr>
          <p:cNvPicPr/>
          <p:nvPr/>
        </p:nvPicPr>
        <p:blipFill rotWithShape="1">
          <a:blip r:embed="rId3"/>
          <a:srcRect l="12713" t="30200" r="17201" b="49098"/>
          <a:stretch/>
        </p:blipFill>
        <p:spPr bwMode="auto">
          <a:xfrm>
            <a:off x="707113" y="1070372"/>
            <a:ext cx="7729773" cy="1676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2C8A5231-B548-4903-ACCA-38C225CBDCB7}"/>
              </a:ext>
            </a:extLst>
          </p:cNvPr>
          <p:cNvSpPr/>
          <p:nvPr/>
        </p:nvSpPr>
        <p:spPr>
          <a:xfrm>
            <a:off x="440413" y="2298700"/>
            <a:ext cx="2582187" cy="4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4CE7769-5DD7-4325-B2AC-80544C67FF06}"/>
              </a:ext>
            </a:extLst>
          </p:cNvPr>
          <p:cNvPicPr/>
          <p:nvPr/>
        </p:nvPicPr>
        <p:blipFill rotWithShape="1">
          <a:blip r:embed="rId4"/>
          <a:srcRect l="320" t="53751" r="35471" b="8072"/>
          <a:stretch/>
        </p:blipFill>
        <p:spPr bwMode="auto">
          <a:xfrm>
            <a:off x="861555" y="3135559"/>
            <a:ext cx="7420887" cy="1676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8589F47E-9204-4F28-8F1C-65738AF22BF8}"/>
              </a:ext>
            </a:extLst>
          </p:cNvPr>
          <p:cNvSpPr/>
          <p:nvPr/>
        </p:nvSpPr>
        <p:spPr>
          <a:xfrm>
            <a:off x="2209800" y="3135559"/>
            <a:ext cx="2489200" cy="7125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7195A4-93AB-478F-B4FF-265691F23242}"/>
              </a:ext>
            </a:extLst>
          </p:cNvPr>
          <p:cNvSpPr/>
          <p:nvPr/>
        </p:nvSpPr>
        <p:spPr>
          <a:xfrm>
            <a:off x="8647930" y="4704081"/>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31495322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32" y="260604"/>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Entering Weekly Vaccination Data  (cont.)    </a:t>
            </a:r>
          </a:p>
        </p:txBody>
      </p:sp>
      <p:pic>
        <p:nvPicPr>
          <p:cNvPr id="6" name="Picture 5">
            <a:extLst>
              <a:ext uri="{FF2B5EF4-FFF2-40B4-BE49-F238E27FC236}">
                <a16:creationId xmlns:a16="http://schemas.microsoft.com/office/drawing/2014/main" id="{E4C23996-8E20-4B09-A8A7-A985A8BB1297}"/>
              </a:ext>
            </a:extLst>
          </p:cNvPr>
          <p:cNvPicPr/>
          <p:nvPr/>
        </p:nvPicPr>
        <p:blipFill rotWithShape="1">
          <a:blip r:embed="rId3"/>
          <a:srcRect l="10416" t="19049" r="12005" b="11816"/>
          <a:stretch/>
        </p:blipFill>
        <p:spPr bwMode="auto">
          <a:xfrm>
            <a:off x="630936" y="1135125"/>
            <a:ext cx="7738341" cy="364940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8698EFB4-78FB-4CC3-A5CE-78544CAC3BE1}"/>
              </a:ext>
            </a:extLst>
          </p:cNvPr>
          <p:cNvSpPr/>
          <p:nvPr/>
        </p:nvSpPr>
        <p:spPr>
          <a:xfrm>
            <a:off x="7589520" y="4443984"/>
            <a:ext cx="374904" cy="438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16DF59-06AD-4EED-80EA-48643792912F}"/>
              </a:ext>
            </a:extLst>
          </p:cNvPr>
          <p:cNvSpPr/>
          <p:nvPr/>
        </p:nvSpPr>
        <p:spPr>
          <a:xfrm>
            <a:off x="8694425" y="4784871"/>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24</a:t>
            </a:r>
          </a:p>
        </p:txBody>
      </p:sp>
      <p:sp>
        <p:nvSpPr>
          <p:cNvPr id="9" name="Oval 8">
            <a:extLst>
              <a:ext uri="{FF2B5EF4-FFF2-40B4-BE49-F238E27FC236}">
                <a16:creationId xmlns:a16="http://schemas.microsoft.com/office/drawing/2014/main" id="{2E05BBF0-5A39-4A25-9813-5C3FAC4CF28D}"/>
              </a:ext>
            </a:extLst>
          </p:cNvPr>
          <p:cNvSpPr/>
          <p:nvPr/>
        </p:nvSpPr>
        <p:spPr>
          <a:xfrm>
            <a:off x="2944678" y="1720311"/>
            <a:ext cx="1162373" cy="712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466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969" y="313880"/>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Entering Weekly Vaccination Data (cont.)      </a:t>
            </a:r>
          </a:p>
        </p:txBody>
      </p:sp>
      <p:pic>
        <p:nvPicPr>
          <p:cNvPr id="4" name="Picture 3">
            <a:extLst>
              <a:ext uri="{FF2B5EF4-FFF2-40B4-BE49-F238E27FC236}">
                <a16:creationId xmlns:a16="http://schemas.microsoft.com/office/drawing/2014/main" id="{15E2FB41-B0CE-4909-B8C9-6999D4362320}"/>
              </a:ext>
            </a:extLst>
          </p:cNvPr>
          <p:cNvPicPr/>
          <p:nvPr/>
        </p:nvPicPr>
        <p:blipFill rotWithShape="1">
          <a:blip r:embed="rId3"/>
          <a:srcRect l="13035" t="18993" r="17094" b="18518"/>
          <a:stretch/>
        </p:blipFill>
        <p:spPr bwMode="auto">
          <a:xfrm>
            <a:off x="1498600" y="1357106"/>
            <a:ext cx="6146800" cy="328478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31C65685-49FD-452F-A7DE-08216B411303}"/>
              </a:ext>
            </a:extLst>
          </p:cNvPr>
          <p:cNvSpPr/>
          <p:nvPr/>
        </p:nvSpPr>
        <p:spPr>
          <a:xfrm>
            <a:off x="8632431" y="4711830"/>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25</a:t>
            </a:r>
          </a:p>
        </p:txBody>
      </p:sp>
    </p:spTree>
    <p:extLst>
      <p:ext uri="{BB962C8B-B14F-4D97-AF65-F5344CB8AC3E}">
        <p14:creationId xmlns:p14="http://schemas.microsoft.com/office/powerpoint/2010/main" val="24064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Editing Weekly Vaccination Data      </a:t>
            </a:r>
          </a:p>
        </p:txBody>
      </p:sp>
      <p:pic>
        <p:nvPicPr>
          <p:cNvPr id="6" name="Picture 5">
            <a:extLst>
              <a:ext uri="{FF2B5EF4-FFF2-40B4-BE49-F238E27FC236}">
                <a16:creationId xmlns:a16="http://schemas.microsoft.com/office/drawing/2014/main" id="{7FFB2DD3-AAD9-4E55-878B-F5C1CBF398E5}"/>
              </a:ext>
            </a:extLst>
          </p:cNvPr>
          <p:cNvPicPr/>
          <p:nvPr/>
        </p:nvPicPr>
        <p:blipFill rotWithShape="1">
          <a:blip r:embed="rId3"/>
          <a:srcRect l="641" t="18993" r="16773" b="31624"/>
          <a:stretch/>
        </p:blipFill>
        <p:spPr bwMode="auto">
          <a:xfrm>
            <a:off x="1231900" y="1549400"/>
            <a:ext cx="6832600" cy="26289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F8AB8C8B-0C35-4B9B-85A5-1BC289A64438}"/>
              </a:ext>
            </a:extLst>
          </p:cNvPr>
          <p:cNvSpPr/>
          <p:nvPr/>
        </p:nvSpPr>
        <p:spPr>
          <a:xfrm>
            <a:off x="2159000" y="2959100"/>
            <a:ext cx="18669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a:extLst>
              <a:ext uri="{FF2B5EF4-FFF2-40B4-BE49-F238E27FC236}">
                <a16:creationId xmlns:a16="http://schemas.microsoft.com/office/drawing/2014/main" id="{BAC1860E-F11D-471E-B3AA-D201BFBC2D86}"/>
              </a:ext>
            </a:extLst>
          </p:cNvPr>
          <p:cNvSpPr/>
          <p:nvPr/>
        </p:nvSpPr>
        <p:spPr>
          <a:xfrm>
            <a:off x="8601435" y="4696331"/>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134818040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32" y="331542"/>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Editing Weekly Vaccination Data (cont.)      </a:t>
            </a:r>
          </a:p>
        </p:txBody>
      </p:sp>
      <p:pic>
        <p:nvPicPr>
          <p:cNvPr id="5" name="Picture 4">
            <a:extLst>
              <a:ext uri="{FF2B5EF4-FFF2-40B4-BE49-F238E27FC236}">
                <a16:creationId xmlns:a16="http://schemas.microsoft.com/office/drawing/2014/main" id="{1F2869F1-F02B-441B-92DD-79FD19F1977B}"/>
              </a:ext>
            </a:extLst>
          </p:cNvPr>
          <p:cNvPicPr/>
          <p:nvPr/>
        </p:nvPicPr>
        <p:blipFill rotWithShape="1">
          <a:blip r:embed="rId3"/>
          <a:srcRect l="11012" t="31746" r="12104" b="11993"/>
          <a:stretch/>
        </p:blipFill>
        <p:spPr bwMode="auto">
          <a:xfrm>
            <a:off x="480291" y="1177870"/>
            <a:ext cx="8026146" cy="350385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B81A39AF-1452-49BD-9861-844EE0499E47}"/>
              </a:ext>
            </a:extLst>
          </p:cNvPr>
          <p:cNvSpPr/>
          <p:nvPr/>
        </p:nvSpPr>
        <p:spPr>
          <a:xfrm>
            <a:off x="7686674" y="4343399"/>
            <a:ext cx="428625" cy="4685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770FFA-D152-4D19-9C08-813CBE18BAEB}"/>
              </a:ext>
            </a:extLst>
          </p:cNvPr>
          <p:cNvSpPr/>
          <p:nvPr/>
        </p:nvSpPr>
        <p:spPr>
          <a:xfrm>
            <a:off x="8663708" y="4681728"/>
            <a:ext cx="428625" cy="307777"/>
          </a:xfrm>
          <a:prstGeom prst="rect">
            <a:avLst/>
          </a:prstGeom>
        </p:spPr>
        <p:txBody>
          <a:bodyPr wrap="square">
            <a:spAutoFit/>
          </a:bodyPr>
          <a:lstStyle/>
          <a:p>
            <a:r>
              <a:rPr lang="en-US" sz="1400" dirty="0">
                <a:solidFill>
                  <a:schemeClr val="accent4"/>
                </a:solidFill>
                <a:latin typeface="Calibri" panose="020F0502020204030204" pitchFamily="34" charset="0"/>
                <a:cs typeface="Calibri" panose="020F0502020204030204" pitchFamily="34" charset="0"/>
              </a:rPr>
              <a:t>27</a:t>
            </a:r>
          </a:p>
        </p:txBody>
      </p:sp>
    </p:spTree>
    <p:extLst>
      <p:ext uri="{BB962C8B-B14F-4D97-AF65-F5344CB8AC3E}">
        <p14:creationId xmlns:p14="http://schemas.microsoft.com/office/powerpoint/2010/main" val="1861595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Reporting cumulative vaccination data    </a:t>
            </a:r>
          </a:p>
        </p:txBody>
      </p:sp>
      <p:sp>
        <p:nvSpPr>
          <p:cNvPr id="2" name="Rectangle 1">
            <a:extLst>
              <a:ext uri="{FF2B5EF4-FFF2-40B4-BE49-F238E27FC236}">
                <a16:creationId xmlns:a16="http://schemas.microsoft.com/office/drawing/2014/main" id="{093C28DC-7C64-47D2-A523-5D928B074967}"/>
              </a:ext>
            </a:extLst>
          </p:cNvPr>
          <p:cNvSpPr/>
          <p:nvPr/>
        </p:nvSpPr>
        <p:spPr>
          <a:xfrm>
            <a:off x="8752114" y="4774168"/>
            <a:ext cx="367408" cy="307777"/>
          </a:xfrm>
          <a:prstGeom prst="rect">
            <a:avLst/>
          </a:prstGeom>
        </p:spPr>
        <p:txBody>
          <a:bodyPr wrap="none">
            <a:spAutoFit/>
          </a:bodyPr>
          <a:lstStyle/>
          <a:p>
            <a:r>
              <a:rPr lang="en-US" sz="1400" dirty="0">
                <a:solidFill>
                  <a:schemeClr val="bg2"/>
                </a:solidFill>
                <a:latin typeface="Calibri" panose="020F0502020204030204" pitchFamily="34" charset="0"/>
                <a:cs typeface="Calibri" panose="020F0502020204030204" pitchFamily="34" charset="0"/>
              </a:rPr>
              <a:t>28</a:t>
            </a:r>
          </a:p>
        </p:txBody>
      </p:sp>
    </p:spTree>
    <p:extLst>
      <p:ext uri="{BB962C8B-B14F-4D97-AF65-F5344CB8AC3E}">
        <p14:creationId xmlns:p14="http://schemas.microsoft.com/office/powerpoint/2010/main" val="321533353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Reporting Cumulative Data for HCP      </a:t>
            </a:r>
          </a:p>
        </p:txBody>
      </p:sp>
      <p:graphicFrame>
        <p:nvGraphicFramePr>
          <p:cNvPr id="10" name="Table 9">
            <a:extLst>
              <a:ext uri="{FF2B5EF4-FFF2-40B4-BE49-F238E27FC236}">
                <a16:creationId xmlns:a16="http://schemas.microsoft.com/office/drawing/2014/main" id="{8119EC53-9DAA-4625-A568-B3A4AD1EED4A}"/>
              </a:ext>
            </a:extLst>
          </p:cNvPr>
          <p:cNvGraphicFramePr>
            <a:graphicFrameLocks noGrp="1"/>
          </p:cNvGraphicFramePr>
          <p:nvPr/>
        </p:nvGraphicFramePr>
        <p:xfrm>
          <a:off x="637775" y="1172932"/>
          <a:ext cx="7707086" cy="3241803"/>
        </p:xfrm>
        <a:graphic>
          <a:graphicData uri="http://schemas.openxmlformats.org/drawingml/2006/table">
            <a:tbl>
              <a:tblPr firstRow="1" firstCol="1" bandRow="1">
                <a:tableStyleId>{ED083AE6-46FA-4A59-8FB0-9F97EB10719F}</a:tableStyleId>
              </a:tblPr>
              <a:tblGrid>
                <a:gridCol w="4249270">
                  <a:extLst>
                    <a:ext uri="{9D8B030D-6E8A-4147-A177-3AD203B41FA5}">
                      <a16:colId xmlns:a16="http://schemas.microsoft.com/office/drawing/2014/main" val="3320859571"/>
                    </a:ext>
                  </a:extLst>
                </a:gridCol>
                <a:gridCol w="1091133">
                  <a:extLst>
                    <a:ext uri="{9D8B030D-6E8A-4147-A177-3AD203B41FA5}">
                      <a16:colId xmlns:a16="http://schemas.microsoft.com/office/drawing/2014/main" val="4041643381"/>
                    </a:ext>
                  </a:extLst>
                </a:gridCol>
                <a:gridCol w="1129553">
                  <a:extLst>
                    <a:ext uri="{9D8B030D-6E8A-4147-A177-3AD203B41FA5}">
                      <a16:colId xmlns:a16="http://schemas.microsoft.com/office/drawing/2014/main" val="3581663723"/>
                    </a:ext>
                  </a:extLst>
                </a:gridCol>
                <a:gridCol w="1237130">
                  <a:extLst>
                    <a:ext uri="{9D8B030D-6E8A-4147-A177-3AD203B41FA5}">
                      <a16:colId xmlns:a16="http://schemas.microsoft.com/office/drawing/2014/main" val="2220027131"/>
                    </a:ext>
                  </a:extLst>
                </a:gridCol>
              </a:tblGrid>
              <a:tr h="535559">
                <a:tc>
                  <a:txBody>
                    <a:bodyPr/>
                    <a:lstStyle/>
                    <a:p>
                      <a:pPr marL="0" marR="0">
                        <a:lnSpc>
                          <a:spcPct val="107000"/>
                        </a:lnSpc>
                        <a:spcBef>
                          <a:spcPts val="0"/>
                        </a:spcBef>
                        <a:spcAft>
                          <a:spcPts val="0"/>
                        </a:spcAft>
                      </a:pPr>
                      <a:r>
                        <a:rPr lang="en-US" sz="1100" b="0" dirty="0">
                          <a:solidFill>
                            <a:sysClr val="windowText" lastClr="000000"/>
                          </a:solidFill>
                          <a:effectLst/>
                          <a:latin typeface="Calibri" panose="020F0502020204030204" pitchFamily="34" charset="0"/>
                          <a:cs typeface="Calibri" panose="020F0502020204030204" pitchFamily="34" charset="0"/>
                        </a:rPr>
                        <a:t> </a:t>
                      </a:r>
                      <a:endParaRPr lang="en-US" sz="11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14-20</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21-27</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28-Oct. 5</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extLst>
                  <a:ext uri="{0D108BD9-81ED-4DB2-BD59-A6C34878D82A}">
                    <a16:rowId xmlns:a16="http://schemas.microsoft.com/office/drawing/2014/main" val="682860746"/>
                  </a:ext>
                </a:extLst>
              </a:tr>
              <a:tr h="67091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1. Number of HCP that were eligible to have worked at this healthcare facility for at least 1 day during the week of data collection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solidFill>
                            <a:srgbClr val="FF0000"/>
                          </a:solidFill>
                          <a:effectLst/>
                          <a:latin typeface="Calibri" panose="020F0502020204030204" pitchFamily="34" charset="0"/>
                          <a:ea typeface="+mn-ea"/>
                          <a:cs typeface="Calibri" panose="020F0502020204030204" pitchFamily="34" charset="0"/>
                        </a:rPr>
                        <a:t>100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endParaRPr lang="en-US" sz="1600" b="1" dirty="0">
                        <a:solidFill>
                          <a:srgbClr val="000000"/>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extLst>
                  <a:ext uri="{0D108BD9-81ED-4DB2-BD59-A6C34878D82A}">
                    <a16:rowId xmlns:a16="http://schemas.microsoft.com/office/drawing/2014/main" val="2483725013"/>
                  </a:ext>
                </a:extLst>
              </a:tr>
              <a:tr h="80626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2. Cumulative number of HCP in question  #1 that received an influenza vaccination at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50</a:t>
                      </a:r>
                      <a:endParaRPr lang="en-US" sz="1600" b="1" dirty="0">
                        <a:solidFill>
                          <a:schemeClr val="tx1"/>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381762473"/>
                  </a:ext>
                </a:extLst>
              </a:tr>
              <a:tr h="724607">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3. Cumulative number of HCP in question #1 that provided a written report or documentation of influenza vaccination outside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effectLst/>
                          <a:latin typeface="Calibri" panose="020F0502020204030204" pitchFamily="34" charset="0"/>
                          <a:ea typeface="+mn-ea"/>
                          <a:cs typeface="Calibri" panose="020F0502020204030204" pitchFamily="34" charset="0"/>
                        </a:rPr>
                        <a:t>10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834573346"/>
                  </a:ext>
                </a:extLst>
              </a:tr>
            </a:tbl>
          </a:graphicData>
        </a:graphic>
      </p:graphicFrame>
      <p:sp>
        <p:nvSpPr>
          <p:cNvPr id="3" name="Rectangle 2">
            <a:extLst>
              <a:ext uri="{FF2B5EF4-FFF2-40B4-BE49-F238E27FC236}">
                <a16:creationId xmlns:a16="http://schemas.microsoft.com/office/drawing/2014/main" id="{1404CF75-A7A5-41BE-9EEA-305C52E5EE66}"/>
              </a:ext>
            </a:extLst>
          </p:cNvPr>
          <p:cNvSpPr/>
          <p:nvPr/>
        </p:nvSpPr>
        <p:spPr>
          <a:xfrm>
            <a:off x="8723470" y="4693092"/>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29</a:t>
            </a:r>
          </a:p>
        </p:txBody>
      </p:sp>
    </p:spTree>
    <p:extLst>
      <p:ext uri="{BB962C8B-B14F-4D97-AF65-F5344CB8AC3E}">
        <p14:creationId xmlns:p14="http://schemas.microsoft.com/office/powerpoint/2010/main" val="33934001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899" y="184516"/>
            <a:ext cx="6172200" cy="545193"/>
          </a:xfrm>
        </p:spPr>
        <p:txBody>
          <a:bodyPr/>
          <a:lstStyle/>
          <a:p>
            <a:r>
              <a:rPr lang="en-US" sz="3000" dirty="0">
                <a:solidFill>
                  <a:srgbClr val="E25423"/>
                </a:solidFill>
                <a:latin typeface="Calibri" panose="020F0502020204030204" pitchFamily="34" charset="0"/>
                <a:cs typeface="Calibri" panose="020F0502020204030204" pitchFamily="34" charset="0"/>
              </a:rPr>
              <a:t>Overview</a:t>
            </a:r>
            <a:endParaRPr lang="en-US" sz="1400" dirty="0">
              <a:solidFill>
                <a:srgbClr val="E25423"/>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5679" y="729709"/>
            <a:ext cx="8432641" cy="4270248"/>
          </a:xfrm>
        </p:spPr>
        <p:txBody>
          <a:bodyPr/>
          <a:lstStyle/>
          <a:p>
            <a:pPr lvl="4"/>
            <a:endParaRPr lang="en-US" sz="1200" dirty="0">
              <a:solidFill>
                <a:schemeClr val="bg2">
                  <a:lumMod val="50000"/>
                </a:schemeClr>
              </a:solidFill>
              <a:cs typeface="Calibri" panose="020F0502020204030204" pitchFamily="34" charset="0"/>
            </a:endParaRPr>
          </a:p>
          <a:p>
            <a:pPr>
              <a:buFont typeface="Wingdings" panose="05000000000000000000" pitchFamily="2" charset="2"/>
              <a:buChar char="§"/>
            </a:pPr>
            <a:r>
              <a:rPr lang="en-US" dirty="0">
                <a:solidFill>
                  <a:schemeClr val="bg2">
                    <a:lumMod val="50000"/>
                  </a:schemeClr>
                </a:solidFill>
                <a:cs typeface="Calibri" panose="020F0502020204030204" pitchFamily="34" charset="0"/>
              </a:rPr>
              <a:t>Launched weekly influenza vaccination data reporting module in September 2020</a:t>
            </a:r>
          </a:p>
          <a:p>
            <a:pPr lvl="1">
              <a:buFont typeface="Arial" panose="020B0604020202020204" pitchFamily="34" charset="0"/>
              <a:buChar char="•"/>
            </a:pPr>
            <a:r>
              <a:rPr lang="en-US" sz="1600" dirty="0">
                <a:solidFill>
                  <a:schemeClr val="bg2">
                    <a:lumMod val="50000"/>
                  </a:schemeClr>
                </a:solidFill>
                <a:cs typeface="Calibri" panose="020F0502020204030204" pitchFamily="34" charset="0"/>
              </a:rPr>
              <a:t>Allowed for non-long-term care facilities to report weekly data on HCP through NHSN</a:t>
            </a:r>
          </a:p>
          <a:p>
            <a:pPr marL="1828800" lvl="4" indent="0">
              <a:buNone/>
            </a:pPr>
            <a:endParaRPr lang="en-US" sz="1200" dirty="0">
              <a:solidFill>
                <a:schemeClr val="bg2">
                  <a:lumMod val="50000"/>
                </a:schemeClr>
              </a:solidFill>
              <a:cs typeface="Calibri" panose="020F0502020204030204" pitchFamily="34" charset="0"/>
            </a:endParaRPr>
          </a:p>
          <a:p>
            <a:pPr marL="1828800" lvl="4" indent="0">
              <a:buNone/>
            </a:pPr>
            <a:endParaRPr lang="en-US" sz="1200" dirty="0">
              <a:solidFill>
                <a:schemeClr val="bg2">
                  <a:lumMod val="50000"/>
                </a:schemeClr>
              </a:solidFill>
              <a:cs typeface="Calibri" panose="020F0502020204030204" pitchFamily="34" charset="0"/>
            </a:endParaRPr>
          </a:p>
          <a:p>
            <a:pPr>
              <a:buFont typeface="Wingdings" panose="05000000000000000000" pitchFamily="2" charset="2"/>
              <a:buChar char="§"/>
            </a:pPr>
            <a:r>
              <a:rPr lang="en-US" dirty="0">
                <a:solidFill>
                  <a:schemeClr val="bg2">
                    <a:lumMod val="50000"/>
                  </a:schemeClr>
                </a:solidFill>
                <a:cs typeface="Calibri" panose="020F0502020204030204" pitchFamily="34" charset="0"/>
              </a:rPr>
              <a:t>Obtained a sample of facilities submitting weekly HCP influenza vaccination data</a:t>
            </a:r>
          </a:p>
          <a:p>
            <a:pPr lvl="1">
              <a:buFont typeface="Arial" panose="020B0604020202020204" pitchFamily="34" charset="0"/>
              <a:buChar char="•"/>
            </a:pPr>
            <a:r>
              <a:rPr lang="en-US" sz="1600" dirty="0">
                <a:solidFill>
                  <a:schemeClr val="bg2">
                    <a:lumMod val="50000"/>
                  </a:schemeClr>
                </a:solidFill>
                <a:cs typeface="Calibri" panose="020F0502020204030204" pitchFamily="34" charset="0"/>
              </a:rPr>
              <a:t>Reviewed data</a:t>
            </a:r>
          </a:p>
          <a:p>
            <a:pPr lvl="2">
              <a:buFont typeface="Courier New" panose="02070309020205020404" pitchFamily="49" charset="0"/>
              <a:buChar char="o"/>
            </a:pPr>
            <a:r>
              <a:rPr lang="en-US" sz="1400" dirty="0">
                <a:solidFill>
                  <a:schemeClr val="bg2">
                    <a:lumMod val="50000"/>
                  </a:schemeClr>
                </a:solidFill>
                <a:cs typeface="Calibri" panose="020F0502020204030204" pitchFamily="34" charset="0"/>
              </a:rPr>
              <a:t>Some facilities reported HCP influenza vaccination data incorrectly </a:t>
            </a:r>
          </a:p>
          <a:p>
            <a:pPr lvl="1">
              <a:buFont typeface="Arial" panose="020B0604020202020204" pitchFamily="34" charset="0"/>
              <a:buChar char="•"/>
            </a:pPr>
            <a:r>
              <a:rPr lang="en-US" sz="1600" dirty="0">
                <a:solidFill>
                  <a:schemeClr val="bg2">
                    <a:lumMod val="50000"/>
                  </a:schemeClr>
                </a:solidFill>
                <a:cs typeface="Calibri" panose="020F0502020204030204" pitchFamily="34" charset="0"/>
              </a:rPr>
              <a:t>Surveyed facilities </a:t>
            </a:r>
          </a:p>
          <a:p>
            <a:pPr lvl="2">
              <a:buFont typeface="Courier New" panose="02070309020205020404" pitchFamily="49" charset="0"/>
              <a:buChar char="o"/>
            </a:pPr>
            <a:r>
              <a:rPr lang="en-US" sz="1400" dirty="0">
                <a:solidFill>
                  <a:schemeClr val="bg2">
                    <a:lumMod val="50000"/>
                  </a:schemeClr>
                </a:solidFill>
                <a:cs typeface="Calibri" panose="020F0502020204030204" pitchFamily="34" charset="0"/>
              </a:rPr>
              <a:t>Facilities interpreted HCP denominator definition differently </a:t>
            </a:r>
          </a:p>
          <a:p>
            <a:pPr>
              <a:buFont typeface="Wingdings" panose="05000000000000000000" pitchFamily="2" charset="2"/>
              <a:buChar char="§"/>
            </a:pPr>
            <a:endParaRPr lang="en-US" dirty="0">
              <a:solidFill>
                <a:schemeClr val="bg2">
                  <a:lumMod val="50000"/>
                </a:schemeClr>
              </a:solidFill>
              <a:cs typeface="Calibri" panose="020F0502020204030204" pitchFamily="34" charset="0"/>
            </a:endParaRPr>
          </a:p>
          <a:p>
            <a:pPr>
              <a:buFont typeface="Wingdings" panose="05000000000000000000" pitchFamily="2" charset="2"/>
              <a:buChar char="§"/>
            </a:pPr>
            <a:r>
              <a:rPr lang="en-US" dirty="0">
                <a:solidFill>
                  <a:schemeClr val="bg2">
                    <a:lumMod val="50000"/>
                  </a:schemeClr>
                </a:solidFill>
                <a:cs typeface="Calibri" panose="020F0502020204030204" pitchFamily="34" charset="0"/>
              </a:rPr>
              <a:t>Implemented changes to reduce reporting burden and improve data accuracy </a:t>
            </a:r>
          </a:p>
          <a:p>
            <a:pPr lvl="1">
              <a:buFont typeface="Arial" panose="020B0604020202020204" pitchFamily="34" charset="0"/>
              <a:buChar char="•"/>
            </a:pPr>
            <a:r>
              <a:rPr lang="en-US" sz="1600" dirty="0">
                <a:solidFill>
                  <a:schemeClr val="bg2">
                    <a:lumMod val="50000"/>
                  </a:schemeClr>
                </a:solidFill>
                <a:cs typeface="Calibri" panose="020F0502020204030204" pitchFamily="34" charset="0"/>
              </a:rPr>
              <a:t>Revised HCP denominator definition to reduce reporting burden</a:t>
            </a:r>
          </a:p>
          <a:p>
            <a:pPr lvl="1">
              <a:buFont typeface="Arial" panose="020B0604020202020204" pitchFamily="34" charset="0"/>
              <a:buChar char="•"/>
            </a:pPr>
            <a:r>
              <a:rPr lang="en-US" sz="1600" dirty="0">
                <a:solidFill>
                  <a:schemeClr val="bg2">
                    <a:lumMod val="50000"/>
                  </a:schemeClr>
                </a:solidFill>
                <a:cs typeface="Calibri" panose="020F0502020204030204" pitchFamily="34" charset="0"/>
              </a:rPr>
              <a:t>Clarified how to correctly report cumulative HCP influenza vaccination data  </a:t>
            </a:r>
          </a:p>
          <a:p>
            <a:pPr lvl="1">
              <a:buFont typeface="Arial" panose="020B0604020202020204" pitchFamily="34" charset="0"/>
              <a:buChar char="•"/>
            </a:pPr>
            <a:endParaRPr lang="en-US" sz="1700" dirty="0">
              <a:solidFill>
                <a:schemeClr val="bg2">
                  <a:lumMod val="50000"/>
                </a:schemeClr>
              </a:solidFill>
              <a:cs typeface="Calibri" panose="020F0502020204030204" pitchFamily="34" charset="0"/>
            </a:endParaRPr>
          </a:p>
        </p:txBody>
      </p:sp>
      <p:sp>
        <p:nvSpPr>
          <p:cNvPr id="4" name="Rectangle 3">
            <a:extLst>
              <a:ext uri="{FF2B5EF4-FFF2-40B4-BE49-F238E27FC236}">
                <a16:creationId xmlns:a16="http://schemas.microsoft.com/office/drawing/2014/main" id="{5C95EE7B-5B65-4F1D-8746-3B3748711AC4}"/>
              </a:ext>
            </a:extLst>
          </p:cNvPr>
          <p:cNvSpPr/>
          <p:nvPr/>
        </p:nvSpPr>
        <p:spPr>
          <a:xfrm>
            <a:off x="8755626" y="4692180"/>
            <a:ext cx="288862" cy="307777"/>
          </a:xfrm>
          <a:prstGeom prst="rect">
            <a:avLst/>
          </a:prstGeom>
        </p:spPr>
        <p:txBody>
          <a:bodyPr wrap="square">
            <a:spAutoFit/>
          </a:bodyPr>
          <a:lstStyle/>
          <a:p>
            <a:r>
              <a:rPr lang="en-US" sz="1400" dirty="0">
                <a:solidFill>
                  <a:schemeClr val="accent4"/>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421385430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Reporting Cumulative Data for HCP (cont.)     </a:t>
            </a:r>
          </a:p>
        </p:txBody>
      </p:sp>
      <p:graphicFrame>
        <p:nvGraphicFramePr>
          <p:cNvPr id="10" name="Table 9">
            <a:extLst>
              <a:ext uri="{FF2B5EF4-FFF2-40B4-BE49-F238E27FC236}">
                <a16:creationId xmlns:a16="http://schemas.microsoft.com/office/drawing/2014/main" id="{8119EC53-9DAA-4625-A568-B3A4AD1EED4A}"/>
              </a:ext>
            </a:extLst>
          </p:cNvPr>
          <p:cNvGraphicFramePr>
            <a:graphicFrameLocks noGrp="1"/>
          </p:cNvGraphicFramePr>
          <p:nvPr/>
        </p:nvGraphicFramePr>
        <p:xfrm>
          <a:off x="637775" y="1172932"/>
          <a:ext cx="7707086" cy="3241803"/>
        </p:xfrm>
        <a:graphic>
          <a:graphicData uri="http://schemas.openxmlformats.org/drawingml/2006/table">
            <a:tbl>
              <a:tblPr firstRow="1" firstCol="1" bandRow="1">
                <a:tableStyleId>{ED083AE6-46FA-4A59-8FB0-9F97EB10719F}</a:tableStyleId>
              </a:tblPr>
              <a:tblGrid>
                <a:gridCol w="4249270">
                  <a:extLst>
                    <a:ext uri="{9D8B030D-6E8A-4147-A177-3AD203B41FA5}">
                      <a16:colId xmlns:a16="http://schemas.microsoft.com/office/drawing/2014/main" val="3320859571"/>
                    </a:ext>
                  </a:extLst>
                </a:gridCol>
                <a:gridCol w="1091133">
                  <a:extLst>
                    <a:ext uri="{9D8B030D-6E8A-4147-A177-3AD203B41FA5}">
                      <a16:colId xmlns:a16="http://schemas.microsoft.com/office/drawing/2014/main" val="4041643381"/>
                    </a:ext>
                  </a:extLst>
                </a:gridCol>
                <a:gridCol w="1129553">
                  <a:extLst>
                    <a:ext uri="{9D8B030D-6E8A-4147-A177-3AD203B41FA5}">
                      <a16:colId xmlns:a16="http://schemas.microsoft.com/office/drawing/2014/main" val="3581663723"/>
                    </a:ext>
                  </a:extLst>
                </a:gridCol>
                <a:gridCol w="1237130">
                  <a:extLst>
                    <a:ext uri="{9D8B030D-6E8A-4147-A177-3AD203B41FA5}">
                      <a16:colId xmlns:a16="http://schemas.microsoft.com/office/drawing/2014/main" val="2220027131"/>
                    </a:ext>
                  </a:extLst>
                </a:gridCol>
              </a:tblGrid>
              <a:tr h="535559">
                <a:tc>
                  <a:txBody>
                    <a:bodyPr/>
                    <a:lstStyle/>
                    <a:p>
                      <a:pPr marL="0" marR="0">
                        <a:lnSpc>
                          <a:spcPct val="107000"/>
                        </a:lnSpc>
                        <a:spcBef>
                          <a:spcPts val="0"/>
                        </a:spcBef>
                        <a:spcAft>
                          <a:spcPts val="0"/>
                        </a:spcAft>
                      </a:pPr>
                      <a:r>
                        <a:rPr lang="en-US" sz="1100" b="0" dirty="0">
                          <a:solidFill>
                            <a:sysClr val="windowText" lastClr="000000"/>
                          </a:solidFill>
                          <a:effectLst/>
                          <a:latin typeface="Calibri" panose="020F0502020204030204" pitchFamily="34" charset="0"/>
                          <a:cs typeface="Calibri" panose="020F0502020204030204" pitchFamily="34" charset="0"/>
                        </a:rPr>
                        <a:t> </a:t>
                      </a:r>
                      <a:endParaRPr lang="en-US" sz="11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14-20</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21-27</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28-Oct. 5</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extLst>
                  <a:ext uri="{0D108BD9-81ED-4DB2-BD59-A6C34878D82A}">
                    <a16:rowId xmlns:a16="http://schemas.microsoft.com/office/drawing/2014/main" val="682860746"/>
                  </a:ext>
                </a:extLst>
              </a:tr>
              <a:tr h="67091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1. Number of HCP that were eligible to have worked at this healthcare facility for at least 1 day during the week of data collection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solidFill>
                            <a:srgbClr val="FF0000"/>
                          </a:solidFill>
                          <a:effectLst/>
                          <a:latin typeface="Calibri" panose="020F0502020204030204" pitchFamily="34" charset="0"/>
                          <a:ea typeface="+mn-ea"/>
                          <a:cs typeface="Calibri" panose="020F0502020204030204" pitchFamily="34" charset="0"/>
                        </a:rPr>
                        <a:t>100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100</a:t>
                      </a:r>
                      <a:endParaRPr lang="en-US" sz="1600" b="1" dirty="0">
                        <a:solidFill>
                          <a:srgbClr val="FF0000"/>
                        </a:solidFill>
                        <a:effectLst/>
                        <a:latin typeface="Calibri" panose="020F0502020204030204" pitchFamily="34" charset="0"/>
                        <a:ea typeface="+mn-ea"/>
                        <a:cs typeface="Calibri" panose="020F0502020204030204" pitchFamily="34" charset="0"/>
                      </a:endParaRPr>
                    </a:p>
                    <a:p>
                      <a:pPr marL="0" marR="0" algn="ctr">
                        <a:lnSpc>
                          <a:spcPct val="107000"/>
                        </a:lnSpc>
                        <a:spcBef>
                          <a:spcPts val="0"/>
                        </a:spcBef>
                        <a:spcAft>
                          <a:spcPts val="0"/>
                        </a:spcAft>
                      </a:pPr>
                      <a:endParaRPr lang="en-US" sz="1600" b="1" dirty="0">
                        <a:solidFill>
                          <a:srgbClr val="000000"/>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extLst>
                  <a:ext uri="{0D108BD9-81ED-4DB2-BD59-A6C34878D82A}">
                    <a16:rowId xmlns:a16="http://schemas.microsoft.com/office/drawing/2014/main" val="2483725013"/>
                  </a:ext>
                </a:extLst>
              </a:tr>
              <a:tr h="80626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2. Cumulative number of HCP in question #1 that received an influenza vaccination at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50</a:t>
                      </a:r>
                      <a:endParaRPr lang="en-US" sz="1600" b="1" dirty="0">
                        <a:solidFill>
                          <a:schemeClr val="tx1"/>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60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381762473"/>
                  </a:ext>
                </a:extLst>
              </a:tr>
              <a:tr h="724607">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3. Cumulative number of HCP in question #1 that provided a written report or documentation of influenza vaccination outside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effectLst/>
                          <a:latin typeface="Calibri" panose="020F0502020204030204" pitchFamily="34" charset="0"/>
                          <a:ea typeface="+mn-ea"/>
                          <a:cs typeface="Calibri" panose="020F0502020204030204" pitchFamily="34" charset="0"/>
                        </a:rPr>
                        <a:t>10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10</a:t>
                      </a:r>
                      <a:endParaRPr lang="en-US" sz="1600" b="1" dirty="0">
                        <a:effectLst/>
                        <a:latin typeface="Calibri" panose="020F0502020204030204" pitchFamily="34" charset="0"/>
                        <a:ea typeface="+mn-ea"/>
                        <a:cs typeface="Calibri" panose="020F0502020204030204" pitchFamily="34" charset="0"/>
                      </a:endParaRP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834573346"/>
                  </a:ext>
                </a:extLst>
              </a:tr>
            </a:tbl>
          </a:graphicData>
        </a:graphic>
      </p:graphicFrame>
      <p:sp>
        <p:nvSpPr>
          <p:cNvPr id="3" name="Rectangle 2">
            <a:extLst>
              <a:ext uri="{FF2B5EF4-FFF2-40B4-BE49-F238E27FC236}">
                <a16:creationId xmlns:a16="http://schemas.microsoft.com/office/drawing/2014/main" id="{1404CF75-A7A5-41BE-9EEA-305C52E5EE66}"/>
              </a:ext>
            </a:extLst>
          </p:cNvPr>
          <p:cNvSpPr/>
          <p:nvPr/>
        </p:nvSpPr>
        <p:spPr>
          <a:xfrm>
            <a:off x="8723470" y="4693092"/>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30</a:t>
            </a:r>
          </a:p>
        </p:txBody>
      </p:sp>
      <p:sp>
        <p:nvSpPr>
          <p:cNvPr id="5" name="Oval 4">
            <a:extLst>
              <a:ext uri="{FF2B5EF4-FFF2-40B4-BE49-F238E27FC236}">
                <a16:creationId xmlns:a16="http://schemas.microsoft.com/office/drawing/2014/main" id="{2D71109E-739A-475F-9B58-7F540D9A1B00}"/>
              </a:ext>
            </a:extLst>
          </p:cNvPr>
          <p:cNvSpPr/>
          <p:nvPr/>
        </p:nvSpPr>
        <p:spPr>
          <a:xfrm>
            <a:off x="6192252" y="2709809"/>
            <a:ext cx="757382" cy="38792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64712304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Reporting Cumulative Data for HCP (cont.)      </a:t>
            </a:r>
          </a:p>
        </p:txBody>
      </p:sp>
      <p:graphicFrame>
        <p:nvGraphicFramePr>
          <p:cNvPr id="10" name="Table 9">
            <a:extLst>
              <a:ext uri="{FF2B5EF4-FFF2-40B4-BE49-F238E27FC236}">
                <a16:creationId xmlns:a16="http://schemas.microsoft.com/office/drawing/2014/main" id="{8119EC53-9DAA-4625-A568-B3A4AD1EED4A}"/>
              </a:ext>
            </a:extLst>
          </p:cNvPr>
          <p:cNvGraphicFramePr>
            <a:graphicFrameLocks noGrp="1"/>
          </p:cNvGraphicFramePr>
          <p:nvPr/>
        </p:nvGraphicFramePr>
        <p:xfrm>
          <a:off x="637775" y="1172932"/>
          <a:ext cx="7707086" cy="3112771"/>
        </p:xfrm>
        <a:graphic>
          <a:graphicData uri="http://schemas.openxmlformats.org/drawingml/2006/table">
            <a:tbl>
              <a:tblPr firstRow="1" firstCol="1" bandRow="1">
                <a:tableStyleId>{ED083AE6-46FA-4A59-8FB0-9F97EB10719F}</a:tableStyleId>
              </a:tblPr>
              <a:tblGrid>
                <a:gridCol w="4249270">
                  <a:extLst>
                    <a:ext uri="{9D8B030D-6E8A-4147-A177-3AD203B41FA5}">
                      <a16:colId xmlns:a16="http://schemas.microsoft.com/office/drawing/2014/main" val="3320859571"/>
                    </a:ext>
                  </a:extLst>
                </a:gridCol>
                <a:gridCol w="1091133">
                  <a:extLst>
                    <a:ext uri="{9D8B030D-6E8A-4147-A177-3AD203B41FA5}">
                      <a16:colId xmlns:a16="http://schemas.microsoft.com/office/drawing/2014/main" val="4041643381"/>
                    </a:ext>
                  </a:extLst>
                </a:gridCol>
                <a:gridCol w="1129553">
                  <a:extLst>
                    <a:ext uri="{9D8B030D-6E8A-4147-A177-3AD203B41FA5}">
                      <a16:colId xmlns:a16="http://schemas.microsoft.com/office/drawing/2014/main" val="3581663723"/>
                    </a:ext>
                  </a:extLst>
                </a:gridCol>
                <a:gridCol w="1237130">
                  <a:extLst>
                    <a:ext uri="{9D8B030D-6E8A-4147-A177-3AD203B41FA5}">
                      <a16:colId xmlns:a16="http://schemas.microsoft.com/office/drawing/2014/main" val="2220027131"/>
                    </a:ext>
                  </a:extLst>
                </a:gridCol>
              </a:tblGrid>
              <a:tr h="535559">
                <a:tc>
                  <a:txBody>
                    <a:bodyPr/>
                    <a:lstStyle/>
                    <a:p>
                      <a:pPr marL="0" marR="0">
                        <a:lnSpc>
                          <a:spcPct val="107000"/>
                        </a:lnSpc>
                        <a:spcBef>
                          <a:spcPts val="0"/>
                        </a:spcBef>
                        <a:spcAft>
                          <a:spcPts val="0"/>
                        </a:spcAft>
                      </a:pPr>
                      <a:r>
                        <a:rPr lang="en-US" sz="1100" b="0" dirty="0">
                          <a:solidFill>
                            <a:sysClr val="windowText" lastClr="000000"/>
                          </a:solidFill>
                          <a:effectLst/>
                          <a:latin typeface="Calibri" panose="020F0502020204030204" pitchFamily="34" charset="0"/>
                          <a:cs typeface="Calibri" panose="020F0502020204030204" pitchFamily="34" charset="0"/>
                        </a:rPr>
                        <a:t> </a:t>
                      </a:r>
                      <a:endParaRPr lang="en-US" sz="11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14-20</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21-27</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28-Oct. 5</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extLst>
                  <a:ext uri="{0D108BD9-81ED-4DB2-BD59-A6C34878D82A}">
                    <a16:rowId xmlns:a16="http://schemas.microsoft.com/office/drawing/2014/main" val="682860746"/>
                  </a:ext>
                </a:extLst>
              </a:tr>
              <a:tr h="67091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1. Number of HCP that were eligible to have worked at this healthcare facility for at least 1 day during the week of data collection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solidFill>
                            <a:srgbClr val="FF0000"/>
                          </a:solidFill>
                          <a:effectLst/>
                          <a:latin typeface="Calibri" panose="020F0502020204030204" pitchFamily="34" charset="0"/>
                          <a:ea typeface="+mn-ea"/>
                          <a:cs typeface="Calibri" panose="020F0502020204030204" pitchFamily="34" charset="0"/>
                        </a:rPr>
                        <a:t>100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100</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dirty="0">
                        <a:solidFill>
                          <a:srgbClr val="FF0000"/>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100</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dirty="0">
                        <a:solidFill>
                          <a:srgbClr val="FF0000"/>
                        </a:solidFill>
                        <a:effectLst/>
                        <a:latin typeface="Calibri" panose="020F0502020204030204" pitchFamily="34" charset="0"/>
                        <a:ea typeface="+mn-ea"/>
                        <a:cs typeface="Calibri" panose="020F0502020204030204" pitchFamily="34" charset="0"/>
                      </a:endParaRPr>
                    </a:p>
                  </a:txBody>
                  <a:tcPr marL="66259" marR="66259" marT="0" marB="0" anchor="ctr"/>
                </a:tc>
                <a:extLst>
                  <a:ext uri="{0D108BD9-81ED-4DB2-BD59-A6C34878D82A}">
                    <a16:rowId xmlns:a16="http://schemas.microsoft.com/office/drawing/2014/main" val="2483725013"/>
                  </a:ext>
                </a:extLst>
              </a:tr>
              <a:tr h="80626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2. Cumulative number of HCP in question #1 that received an influenza vaccination at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50</a:t>
                      </a:r>
                      <a:endParaRPr lang="en-US" sz="1600" b="1" dirty="0">
                        <a:solidFill>
                          <a:schemeClr val="tx1"/>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60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70</a:t>
                      </a:r>
                    </a:p>
                  </a:txBody>
                  <a:tcPr marL="66259" marR="66259" marT="0" marB="0" anchor="ctr"/>
                </a:tc>
                <a:extLst>
                  <a:ext uri="{0D108BD9-81ED-4DB2-BD59-A6C34878D82A}">
                    <a16:rowId xmlns:a16="http://schemas.microsoft.com/office/drawing/2014/main" val="381762473"/>
                  </a:ext>
                </a:extLst>
              </a:tr>
              <a:tr h="830172">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3. Cumulative number of HCP in question #1 that provided a written report or documentation of influenza vaccination outside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10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10</a:t>
                      </a:r>
                      <a:endParaRPr lang="en-US" sz="1600" b="1" dirty="0">
                        <a:effectLst/>
                        <a:latin typeface="Calibri" panose="020F0502020204030204" pitchFamily="34" charset="0"/>
                        <a:ea typeface="+mn-ea"/>
                        <a:cs typeface="Calibri" panose="020F0502020204030204" pitchFamily="34" charset="0"/>
                      </a:endParaRP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10  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834573346"/>
                  </a:ext>
                </a:extLst>
              </a:tr>
            </a:tbl>
          </a:graphicData>
        </a:graphic>
      </p:graphicFrame>
      <p:sp>
        <p:nvSpPr>
          <p:cNvPr id="3" name="Rectangle 2">
            <a:extLst>
              <a:ext uri="{FF2B5EF4-FFF2-40B4-BE49-F238E27FC236}">
                <a16:creationId xmlns:a16="http://schemas.microsoft.com/office/drawing/2014/main" id="{1404CF75-A7A5-41BE-9EEA-305C52E5EE66}"/>
              </a:ext>
            </a:extLst>
          </p:cNvPr>
          <p:cNvSpPr/>
          <p:nvPr/>
        </p:nvSpPr>
        <p:spPr>
          <a:xfrm>
            <a:off x="8723470" y="4693092"/>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31</a:t>
            </a:r>
          </a:p>
        </p:txBody>
      </p:sp>
      <p:sp>
        <p:nvSpPr>
          <p:cNvPr id="5" name="Oval 4">
            <a:extLst>
              <a:ext uri="{FF2B5EF4-FFF2-40B4-BE49-F238E27FC236}">
                <a16:creationId xmlns:a16="http://schemas.microsoft.com/office/drawing/2014/main" id="{5DA8711B-CD89-4D67-AA16-678CD6A221F7}"/>
              </a:ext>
            </a:extLst>
          </p:cNvPr>
          <p:cNvSpPr/>
          <p:nvPr/>
        </p:nvSpPr>
        <p:spPr>
          <a:xfrm>
            <a:off x="7387652" y="2729317"/>
            <a:ext cx="757382" cy="38792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8956553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32" y="759599"/>
            <a:ext cx="7452936" cy="594122"/>
          </a:xfrm>
        </p:spPr>
        <p:txBody>
          <a:bodyPr/>
          <a:lstStyle/>
          <a:p>
            <a:pPr>
              <a:lnSpc>
                <a:spcPct val="100000"/>
              </a:lnSpc>
            </a:pPr>
            <a:br>
              <a:rPr lang="en-US" sz="3000" dirty="0">
                <a:solidFill>
                  <a:srgbClr val="E25423"/>
                </a:solidFill>
                <a:latin typeface="Calibri" panose="020F0502020204030204" pitchFamily="34" charset="0"/>
                <a:cs typeface="Calibri" panose="020F0502020204030204" pitchFamily="34" charset="0"/>
              </a:rPr>
            </a:br>
            <a:br>
              <a:rPr lang="en-US" sz="3000" dirty="0">
                <a:solidFill>
                  <a:srgbClr val="E25423"/>
                </a:solidFill>
                <a:latin typeface="Calibri" panose="020F0502020204030204" pitchFamily="34" charset="0"/>
                <a:cs typeface="Calibri" panose="020F0502020204030204" pitchFamily="34" charset="0"/>
              </a:rPr>
            </a:br>
            <a:r>
              <a:rPr lang="en-US" sz="3000" dirty="0">
                <a:solidFill>
                  <a:srgbClr val="E25423"/>
                </a:solidFill>
                <a:latin typeface="Calibri" panose="020F0502020204030204" pitchFamily="34" charset="0"/>
                <a:cs typeface="Calibri" panose="020F0502020204030204" pitchFamily="34" charset="0"/>
              </a:rPr>
              <a:t>Data Reporting in NHSN: </a:t>
            </a:r>
            <a:br>
              <a:rPr lang="en-US" sz="3000" dirty="0">
                <a:solidFill>
                  <a:srgbClr val="E25423"/>
                </a:solidFill>
                <a:latin typeface="Calibri" panose="020F0502020204030204" pitchFamily="34" charset="0"/>
                <a:cs typeface="Calibri" panose="020F0502020204030204" pitchFamily="34" charset="0"/>
              </a:rPr>
            </a:br>
            <a:r>
              <a:rPr lang="en-US" sz="3000" dirty="0">
                <a:solidFill>
                  <a:srgbClr val="E25423"/>
                </a:solidFill>
                <a:latin typeface="Calibri" panose="020F0502020204030204" pitchFamily="34" charset="0"/>
                <a:cs typeface="Calibri" panose="020F0502020204030204" pitchFamily="34" charset="0"/>
              </a:rPr>
              <a:t>Influenza Vaccination versus COVID-19 Cases</a:t>
            </a:r>
          </a:p>
        </p:txBody>
      </p:sp>
      <p:sp>
        <p:nvSpPr>
          <p:cNvPr id="3" name="Rectangle 2">
            <a:extLst>
              <a:ext uri="{FF2B5EF4-FFF2-40B4-BE49-F238E27FC236}">
                <a16:creationId xmlns:a16="http://schemas.microsoft.com/office/drawing/2014/main" id="{F1A96223-4983-4D7F-B127-BA5B05579CEE}"/>
              </a:ext>
            </a:extLst>
          </p:cNvPr>
          <p:cNvSpPr/>
          <p:nvPr/>
        </p:nvSpPr>
        <p:spPr>
          <a:xfrm>
            <a:off x="845532" y="1513519"/>
            <a:ext cx="7452935" cy="2585323"/>
          </a:xfrm>
          <a:prstGeom prst="rect">
            <a:avLst/>
          </a:prstGeom>
        </p:spPr>
        <p:txBody>
          <a:bodyPr wrap="square">
            <a:spAutoFit/>
          </a:bodyPr>
          <a:lstStyle/>
          <a:p>
            <a:pPr marL="285750" lvl="0" indent="-285750">
              <a:buClr>
                <a:schemeClr val="tx1"/>
              </a:buClr>
              <a:buFont typeface="Wingdings" panose="05000000000000000000" pitchFamily="2" charset="2"/>
              <a:buChar char="§"/>
            </a:pPr>
            <a:endParaRPr lang="en-US" b="1" dirty="0">
              <a:solidFill>
                <a:schemeClr val="accent4"/>
              </a:solidFill>
              <a:latin typeface="Calibri" panose="020F0502020204030204" pitchFamily="34" charset="0"/>
              <a:cs typeface="Calibri" panose="020F0502020204030204" pitchFamily="34" charset="0"/>
            </a:endParaRPr>
          </a:p>
          <a:p>
            <a:pPr marL="285750" lvl="0" indent="-285750">
              <a:buClr>
                <a:schemeClr val="tx1"/>
              </a:buClr>
              <a:buFont typeface="Wingdings" panose="05000000000000000000" pitchFamily="2" charset="2"/>
              <a:buChar char="§"/>
            </a:pPr>
            <a:r>
              <a:rPr lang="en-US" b="1" dirty="0">
                <a:solidFill>
                  <a:schemeClr val="accent4"/>
                </a:solidFill>
                <a:latin typeface="Calibri" panose="020F0502020204030204" pitchFamily="34" charset="0"/>
                <a:cs typeface="Calibri" panose="020F0502020204030204" pitchFamily="34" charset="0"/>
              </a:rPr>
              <a:t>Weekly Influenza vaccination data</a:t>
            </a:r>
          </a:p>
          <a:p>
            <a:pPr marL="742950" lvl="1" indent="-285750">
              <a:buClr>
                <a:schemeClr val="tx1"/>
              </a:buClr>
              <a:buFont typeface="Arial" panose="020B0604020202020204" pitchFamily="34" charset="0"/>
              <a:buChar char="•"/>
            </a:pPr>
            <a:r>
              <a:rPr lang="en-US" dirty="0">
                <a:solidFill>
                  <a:schemeClr val="accent4"/>
                </a:solidFill>
                <a:latin typeface="Calibri" panose="020F0502020204030204" pitchFamily="34" charset="0"/>
                <a:cs typeface="Calibri" panose="020F0502020204030204" pitchFamily="34" charset="0"/>
              </a:rPr>
              <a:t>Optional reporting</a:t>
            </a:r>
          </a:p>
          <a:p>
            <a:pPr marL="742950" lvl="1" indent="-285750">
              <a:buClr>
                <a:schemeClr val="tx1"/>
              </a:buClr>
              <a:buFont typeface="Arial" panose="020B0604020202020204" pitchFamily="34" charset="0"/>
              <a:buChar char="•"/>
            </a:pPr>
            <a:r>
              <a:rPr lang="en-US" dirty="0">
                <a:solidFill>
                  <a:schemeClr val="accent4"/>
                </a:solidFill>
                <a:latin typeface="Calibri" panose="020F0502020204030204" pitchFamily="34" charset="0"/>
                <a:cs typeface="Calibri" panose="020F0502020204030204" pitchFamily="34" charset="0"/>
              </a:rPr>
              <a:t>Cumulative vaccination data (all vaccinations administered to date)</a:t>
            </a:r>
          </a:p>
          <a:p>
            <a:pPr marL="742950" lvl="1" indent="-285750">
              <a:buClr>
                <a:schemeClr val="tx1"/>
              </a:buClr>
              <a:buFont typeface="Wingdings" panose="05000000000000000000" pitchFamily="2" charset="2"/>
              <a:buChar char="§"/>
            </a:pPr>
            <a:endParaRPr lang="en-US" b="1" dirty="0">
              <a:solidFill>
                <a:schemeClr val="accent4"/>
              </a:solidFill>
              <a:latin typeface="Calibri" panose="020F0502020204030204" pitchFamily="34" charset="0"/>
              <a:cs typeface="Calibri" panose="020F0502020204030204" pitchFamily="34" charset="0"/>
            </a:endParaRPr>
          </a:p>
          <a:p>
            <a:pPr marL="285750" lvl="0" indent="-285750">
              <a:buClr>
                <a:schemeClr val="tx1"/>
              </a:buClr>
              <a:buFont typeface="Wingdings" panose="05000000000000000000" pitchFamily="2" charset="2"/>
              <a:buChar char="§"/>
            </a:pPr>
            <a:r>
              <a:rPr lang="en-US" b="1" dirty="0">
                <a:solidFill>
                  <a:schemeClr val="accent4"/>
                </a:solidFill>
                <a:latin typeface="Calibri" panose="020F0502020204030204" pitchFamily="34" charset="0"/>
                <a:cs typeface="Calibri" panose="020F0502020204030204" pitchFamily="34" charset="0"/>
              </a:rPr>
              <a:t>COVID-19 case data</a:t>
            </a:r>
          </a:p>
          <a:p>
            <a:pPr marL="742950" lvl="1" indent="-285750">
              <a:buClr>
                <a:schemeClr val="tx1"/>
              </a:buClr>
              <a:buFont typeface="Arial" panose="020B0604020202020204" pitchFamily="34" charset="0"/>
              <a:buChar char="•"/>
            </a:pPr>
            <a:r>
              <a:rPr lang="en-US" dirty="0">
                <a:solidFill>
                  <a:schemeClr val="accent4"/>
                </a:solidFill>
                <a:latin typeface="Calibri" panose="020F0502020204030204" pitchFamily="34" charset="0"/>
                <a:cs typeface="Calibri" panose="020F0502020204030204" pitchFamily="34" charset="0"/>
              </a:rPr>
              <a:t>Required reporting</a:t>
            </a:r>
          </a:p>
          <a:p>
            <a:pPr marL="742950" lvl="1" indent="-285750">
              <a:buClr>
                <a:schemeClr val="tx1"/>
              </a:buClr>
              <a:buFont typeface="Arial" panose="020B0604020202020204" pitchFamily="34" charset="0"/>
              <a:buChar char="•"/>
            </a:pPr>
            <a:r>
              <a:rPr lang="en-US" dirty="0">
                <a:solidFill>
                  <a:schemeClr val="accent4"/>
                </a:solidFill>
                <a:latin typeface="Calibri" panose="020F0502020204030204" pitchFamily="34" charset="0"/>
                <a:cs typeface="Calibri" panose="020F0502020204030204" pitchFamily="34" charset="0"/>
              </a:rPr>
              <a:t>Incidence case data (cases diagnosed each week)</a:t>
            </a:r>
          </a:p>
          <a:p>
            <a:pPr lvl="0">
              <a:buClr>
                <a:schemeClr val="tx1"/>
              </a:buClr>
            </a:pPr>
            <a:endParaRPr lang="en-US" b="1" dirty="0">
              <a:solidFill>
                <a:schemeClr val="accent4"/>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71EC2B3-FD61-45DE-B01C-8259D72619BB}"/>
              </a:ext>
            </a:extLst>
          </p:cNvPr>
          <p:cNvSpPr/>
          <p:nvPr/>
        </p:nvSpPr>
        <p:spPr>
          <a:xfrm>
            <a:off x="8688356" y="4678001"/>
            <a:ext cx="36740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335008316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4543" y="3291173"/>
            <a:ext cx="8294913" cy="871538"/>
          </a:xfrm>
        </p:spPr>
        <p:txBody>
          <a:bodyPr/>
          <a:lstStyle/>
          <a:p>
            <a:r>
              <a:rPr lang="en-US" sz="3200" dirty="0"/>
              <a:t>Resources    </a:t>
            </a:r>
          </a:p>
        </p:txBody>
      </p:sp>
      <p:sp>
        <p:nvSpPr>
          <p:cNvPr id="4" name="TextBox 3">
            <a:extLst>
              <a:ext uri="{FF2B5EF4-FFF2-40B4-BE49-F238E27FC236}">
                <a16:creationId xmlns:a16="http://schemas.microsoft.com/office/drawing/2014/main" id="{1D1C5882-0EA8-4B45-BC5D-753275052506}"/>
              </a:ext>
            </a:extLst>
          </p:cNvPr>
          <p:cNvSpPr txBox="1"/>
          <p:nvPr/>
        </p:nvSpPr>
        <p:spPr>
          <a:xfrm flipH="1">
            <a:off x="8599054" y="4645891"/>
            <a:ext cx="366981" cy="307777"/>
          </a:xfrm>
          <a:prstGeom prst="rect">
            <a:avLst/>
          </a:prstGeom>
          <a:noFill/>
        </p:spPr>
        <p:txBody>
          <a:bodyPr wrap="square" rtlCol="0">
            <a:spAutoFit/>
          </a:bodyPr>
          <a:lstStyle/>
          <a:p>
            <a:r>
              <a:rPr lang="en-US" sz="1400" dirty="0">
                <a:solidFill>
                  <a:schemeClr val="bg2"/>
                </a:solidFill>
                <a:latin typeface="Calibri" panose="020F0502020204030204" pitchFamily="34" charset="0"/>
              </a:rPr>
              <a:t>33</a:t>
            </a:r>
          </a:p>
        </p:txBody>
      </p:sp>
    </p:spTree>
    <p:extLst>
      <p:ext uri="{BB962C8B-B14F-4D97-AF65-F5344CB8AC3E}">
        <p14:creationId xmlns:p14="http://schemas.microsoft.com/office/powerpoint/2010/main" val="23332806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05045"/>
            <a:ext cx="6172200" cy="457200"/>
          </a:xfrm>
        </p:spPr>
        <p:txBody>
          <a:bodyPr/>
          <a:lstStyle/>
          <a:p>
            <a:r>
              <a:rPr lang="en-US" sz="3000" dirty="0">
                <a:solidFill>
                  <a:srgbClr val="E25423"/>
                </a:solidFill>
                <a:latin typeface="Calibri" panose="020F0502020204030204" pitchFamily="34" charset="0"/>
                <a:cs typeface="Calibri" panose="020F0502020204030204" pitchFamily="34" charset="0"/>
              </a:rPr>
              <a:t>Resource: The NHSN Website </a:t>
            </a:r>
          </a:p>
        </p:txBody>
      </p:sp>
      <p:sp>
        <p:nvSpPr>
          <p:cNvPr id="7" name="Text Placeholder 7"/>
          <p:cNvSpPr>
            <a:spLocks noGrp="1"/>
          </p:cNvSpPr>
          <p:nvPr>
            <p:ph type="body" sz="quarter" idx="10"/>
          </p:nvPr>
        </p:nvSpPr>
        <p:spPr>
          <a:xfrm>
            <a:off x="1899821" y="3163748"/>
            <a:ext cx="6569476" cy="1808393"/>
          </a:xfrm>
          <a:ln w="19050">
            <a:solidFill>
              <a:schemeClr val="bg2">
                <a:lumMod val="50000"/>
              </a:schemeClr>
            </a:solidFill>
          </a:ln>
        </p:spPr>
        <p:txBody>
          <a:bodyPr/>
          <a:lstStyle/>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350" u="sng" dirty="0">
              <a:solidFill>
                <a:schemeClr val="bg2"/>
              </a:solidFill>
            </a:endParaRPr>
          </a:p>
          <a:p>
            <a:pPr marL="0" indent="0">
              <a:lnSpc>
                <a:spcPct val="100000"/>
              </a:lnSpc>
              <a:spcBef>
                <a:spcPts val="0"/>
              </a:spcBef>
            </a:pPr>
            <a:endParaRPr lang="en-US" sz="1600" b="1" u="sng" dirty="0">
              <a:solidFill>
                <a:schemeClr val="bg2"/>
              </a:solidFill>
            </a:endParaRPr>
          </a:p>
          <a:p>
            <a:pPr marL="0" indent="0">
              <a:lnSpc>
                <a:spcPct val="100000"/>
              </a:lnSpc>
              <a:spcBef>
                <a:spcPts val="0"/>
              </a:spcBef>
            </a:pPr>
            <a:endParaRPr lang="en-US" sz="1600" b="1" dirty="0">
              <a:solidFill>
                <a:schemeClr val="bg2">
                  <a:lumMod val="50000"/>
                </a:schemeClr>
              </a:solidFill>
              <a:cs typeface="Calibri" panose="020F0502020204030204" pitchFamily="34" charset="0"/>
            </a:endParaRPr>
          </a:p>
          <a:p>
            <a:pPr marL="0" indent="0">
              <a:lnSpc>
                <a:spcPct val="100000"/>
              </a:lnSpc>
              <a:spcBef>
                <a:spcPts val="0"/>
              </a:spcBef>
            </a:pPr>
            <a:endParaRPr lang="en-US" sz="1600" b="1" dirty="0">
              <a:solidFill>
                <a:schemeClr val="bg2">
                  <a:lumMod val="50000"/>
                </a:schemeClr>
              </a:solidFill>
              <a:cs typeface="Calibri" panose="020F0502020204030204" pitchFamily="34" charset="0"/>
            </a:endParaRPr>
          </a:p>
          <a:p>
            <a:pPr marL="0" indent="0">
              <a:lnSpc>
                <a:spcPct val="100000"/>
              </a:lnSpc>
              <a:spcBef>
                <a:spcPts val="0"/>
              </a:spcBef>
            </a:pPr>
            <a:endParaRPr lang="en-US" sz="1400" b="1" dirty="0">
              <a:solidFill>
                <a:schemeClr val="bg2">
                  <a:lumMod val="50000"/>
                </a:schemeClr>
              </a:solidFill>
              <a:cs typeface="Calibri" panose="020F0502020204030204" pitchFamily="34" charset="0"/>
            </a:endParaRPr>
          </a:p>
          <a:p>
            <a:pPr marL="0" indent="0">
              <a:lnSpc>
                <a:spcPct val="100000"/>
              </a:lnSpc>
              <a:spcBef>
                <a:spcPts val="0"/>
              </a:spcBef>
            </a:pPr>
            <a:endParaRPr lang="en-US" sz="1400" b="1" dirty="0">
              <a:solidFill>
                <a:schemeClr val="bg2">
                  <a:lumMod val="50000"/>
                </a:schemeClr>
              </a:solidFill>
              <a:cs typeface="Calibri" panose="020F0502020204030204" pitchFamily="34" charset="0"/>
            </a:endParaRPr>
          </a:p>
          <a:p>
            <a:pPr marL="0" indent="0">
              <a:lnSpc>
                <a:spcPct val="100000"/>
              </a:lnSpc>
              <a:spcBef>
                <a:spcPts val="0"/>
              </a:spcBef>
            </a:pPr>
            <a:r>
              <a:rPr lang="en-US" sz="1400" b="1" dirty="0">
                <a:solidFill>
                  <a:schemeClr val="bg2">
                    <a:lumMod val="50000"/>
                  </a:schemeClr>
                </a:solidFill>
                <a:cs typeface="Calibri" panose="020F0502020204030204" pitchFamily="34" charset="0"/>
              </a:rPr>
              <a:t>Visit: </a:t>
            </a:r>
            <a:r>
              <a:rPr lang="en-US" sz="1400" b="1" u="sng" dirty="0">
                <a:solidFill>
                  <a:schemeClr val="tx1"/>
                </a:solidFill>
                <a:cs typeface="Calibri" panose="020F0502020204030204" pitchFamily="34" charset="0"/>
                <a:hlinkClick r:id="rId3">
                  <a:extLst>
                    <a:ext uri="{A12FA001-AC4F-418D-AE19-62706E023703}">
                      <ahyp:hlinkClr xmlns:ahyp="http://schemas.microsoft.com/office/drawing/2018/hyperlinkcolor" val="tx"/>
                    </a:ext>
                  </a:extLst>
                </a:hlinkClick>
              </a:rPr>
              <a:t>https://www.cdc.gov/nhsn/enrolled-facilities/index.html</a:t>
            </a:r>
            <a:r>
              <a:rPr lang="en-US" sz="1400" b="1" dirty="0">
                <a:solidFill>
                  <a:schemeClr val="tx1"/>
                </a:solidFill>
                <a:cs typeface="Calibri" panose="020F0502020204030204" pitchFamily="34" charset="0"/>
              </a:rPr>
              <a:t> </a:t>
            </a:r>
            <a:r>
              <a:rPr lang="en-US" sz="1400" b="1" dirty="0">
                <a:solidFill>
                  <a:schemeClr val="bg2">
                    <a:lumMod val="50000"/>
                  </a:schemeClr>
                </a:solidFill>
                <a:cs typeface="Calibri" panose="020F0502020204030204" pitchFamily="34" charset="0"/>
              </a:rPr>
              <a:t>for training materials</a:t>
            </a:r>
          </a:p>
          <a:p>
            <a:pPr marL="285750" indent="-285750">
              <a:lnSpc>
                <a:spcPct val="100000"/>
              </a:lnSpc>
              <a:spcBef>
                <a:spcPts val="0"/>
              </a:spcBef>
              <a:buClr>
                <a:schemeClr val="tx1"/>
              </a:buClr>
              <a:buFont typeface="Wingdings" panose="05000000000000000000" pitchFamily="2" charset="2"/>
              <a:buChar char="§"/>
            </a:pPr>
            <a:r>
              <a:rPr lang="en-US" sz="1400" b="1" dirty="0">
                <a:solidFill>
                  <a:schemeClr val="accent4"/>
                </a:solidFill>
                <a:cs typeface="Calibri" panose="020F0502020204030204" pitchFamily="34" charset="0"/>
              </a:rPr>
              <a:t>Click on facility type (e.g., acute care facilities)</a:t>
            </a:r>
          </a:p>
          <a:p>
            <a:pPr marL="285750" indent="-285750">
              <a:lnSpc>
                <a:spcPct val="100000"/>
              </a:lnSpc>
              <a:spcBef>
                <a:spcPts val="0"/>
              </a:spcBef>
              <a:buClr>
                <a:schemeClr val="tx1"/>
              </a:buClr>
              <a:buFont typeface="Wingdings" panose="05000000000000000000" pitchFamily="2" charset="2"/>
              <a:buChar char="§"/>
            </a:pPr>
            <a:r>
              <a:rPr lang="en-US" sz="1400" b="1" dirty="0">
                <a:solidFill>
                  <a:schemeClr val="accent4"/>
                </a:solidFill>
                <a:cs typeface="Calibri" panose="020F0502020204030204" pitchFamily="34" charset="0"/>
              </a:rPr>
              <a:t>Click on “Surveillance for Healthcare Personnel Vaccination”  </a:t>
            </a:r>
          </a:p>
          <a:p>
            <a:pPr marL="0" indent="0">
              <a:lnSpc>
                <a:spcPct val="100000"/>
              </a:lnSpc>
              <a:spcBef>
                <a:spcPts val="0"/>
              </a:spcBef>
            </a:pPr>
            <a:endParaRPr lang="en-US" sz="1400" dirty="0">
              <a:solidFill>
                <a:schemeClr val="bg2">
                  <a:lumMod val="50000"/>
                </a:schemeClr>
              </a:solidFill>
              <a:cs typeface="Calibri" panose="020F0502020204030204" pitchFamily="34" charset="0"/>
            </a:endParaRPr>
          </a:p>
          <a:p>
            <a:pPr marL="285750" indent="-285750">
              <a:lnSpc>
                <a:spcPct val="100000"/>
              </a:lnSpc>
              <a:spcBef>
                <a:spcPts val="0"/>
              </a:spcBef>
              <a:buClr>
                <a:schemeClr val="tx1"/>
              </a:buClr>
              <a:buFont typeface="Wingdings" panose="05000000000000000000" pitchFamily="2" charset="2"/>
              <a:buChar char="§"/>
            </a:pPr>
            <a:r>
              <a:rPr lang="en-US" sz="1400" b="1" dirty="0">
                <a:solidFill>
                  <a:schemeClr val="bg2">
                    <a:lumMod val="50000"/>
                  </a:schemeClr>
                </a:solidFill>
                <a:cs typeface="Calibri" panose="020F0502020204030204" pitchFamily="34" charset="0"/>
              </a:rPr>
              <a:t>Data collection forms </a:t>
            </a:r>
          </a:p>
          <a:p>
            <a:pPr marL="285750" indent="-285750">
              <a:lnSpc>
                <a:spcPct val="100000"/>
              </a:lnSpc>
              <a:spcBef>
                <a:spcPts val="0"/>
              </a:spcBef>
              <a:buClr>
                <a:schemeClr val="tx1"/>
              </a:buClr>
              <a:buFont typeface="Wingdings" panose="05000000000000000000" pitchFamily="2" charset="2"/>
              <a:buChar char="§"/>
            </a:pPr>
            <a:r>
              <a:rPr lang="en-US" sz="1400" b="1" dirty="0">
                <a:solidFill>
                  <a:schemeClr val="bg2">
                    <a:lumMod val="50000"/>
                  </a:schemeClr>
                </a:solidFill>
                <a:cs typeface="Calibri" panose="020F0502020204030204" pitchFamily="34" charset="0"/>
              </a:rPr>
              <a:t>Tables of Instructions  </a:t>
            </a:r>
          </a:p>
          <a:p>
            <a:pPr marL="285750" indent="-285750">
              <a:lnSpc>
                <a:spcPct val="100000"/>
              </a:lnSpc>
              <a:spcBef>
                <a:spcPts val="0"/>
              </a:spcBef>
              <a:buClr>
                <a:schemeClr val="tx1"/>
              </a:buClr>
              <a:buFont typeface="Wingdings" panose="05000000000000000000" pitchFamily="2" charset="2"/>
              <a:buChar char="§"/>
            </a:pPr>
            <a:r>
              <a:rPr lang="en-US" sz="1400" b="1" dirty="0">
                <a:solidFill>
                  <a:schemeClr val="bg2">
                    <a:lumMod val="50000"/>
                  </a:schemeClr>
                </a:solidFill>
                <a:cs typeface="Calibri" panose="020F0502020204030204" pitchFamily="34" charset="0"/>
              </a:rPr>
              <a:t>Training slides</a:t>
            </a:r>
          </a:p>
          <a:p>
            <a:endParaRPr lang="en-US" dirty="0"/>
          </a:p>
        </p:txBody>
      </p:sp>
      <p:pic>
        <p:nvPicPr>
          <p:cNvPr id="6" name="Picture 5">
            <a:extLst>
              <a:ext uri="{FF2B5EF4-FFF2-40B4-BE49-F238E27FC236}">
                <a16:creationId xmlns:a16="http://schemas.microsoft.com/office/drawing/2014/main" id="{33A6F8CD-0DAD-4133-9D0D-1CF8F09A2605}"/>
              </a:ext>
            </a:extLst>
          </p:cNvPr>
          <p:cNvPicPr/>
          <p:nvPr/>
        </p:nvPicPr>
        <p:blipFill rotWithShape="1">
          <a:blip r:embed="rId4"/>
          <a:srcRect l="62900" t="30779" r="6547" b="35198"/>
          <a:stretch/>
        </p:blipFill>
        <p:spPr bwMode="auto">
          <a:xfrm>
            <a:off x="573888" y="881117"/>
            <a:ext cx="4480560" cy="20116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417E129-5CA8-435A-882A-32172D5564FD}"/>
              </a:ext>
            </a:extLst>
          </p:cNvPr>
          <p:cNvSpPr txBox="1"/>
          <p:nvPr/>
        </p:nvSpPr>
        <p:spPr>
          <a:xfrm>
            <a:off x="8663708" y="4664364"/>
            <a:ext cx="377549" cy="307777"/>
          </a:xfrm>
          <a:prstGeom prst="rect">
            <a:avLst/>
          </a:prstGeom>
          <a:noFill/>
        </p:spPr>
        <p:txBody>
          <a:bodyPr wrap="square" rtlCol="0">
            <a:spAutoFit/>
          </a:bodyPr>
          <a:lstStyle/>
          <a:p>
            <a:r>
              <a:rPr lang="en-US" sz="1400" dirty="0">
                <a:solidFill>
                  <a:schemeClr val="accent4"/>
                </a:solidFill>
                <a:latin typeface="Calibri" panose="020F0502020204030204" pitchFamily="34" charset="0"/>
              </a:rPr>
              <a:t>34</a:t>
            </a:r>
          </a:p>
        </p:txBody>
      </p:sp>
    </p:spTree>
    <p:extLst>
      <p:ext uri="{BB962C8B-B14F-4D97-AF65-F5344CB8AC3E}">
        <p14:creationId xmlns:p14="http://schemas.microsoft.com/office/powerpoint/2010/main" val="12067572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2392534" y="349020"/>
            <a:ext cx="4572000" cy="1015663"/>
          </a:xfrm>
          <a:prstGeom prst="rect">
            <a:avLst/>
          </a:prstGeom>
        </p:spPr>
        <p:txBody>
          <a:bodyPr>
            <a:spAutoFit/>
          </a:bodyPr>
          <a:lstStyle/>
          <a:p>
            <a:r>
              <a:rPr lang="en-US" sz="3000" b="1" dirty="0">
                <a:solidFill>
                  <a:srgbClr val="E25423"/>
                </a:solidFill>
                <a:latin typeface="Calibri" panose="020F0502020204030204" pitchFamily="34" charset="0"/>
                <a:cs typeface="Calibri" panose="020F0502020204030204" pitchFamily="34" charset="0"/>
              </a:rPr>
              <a:t>Questions or Need Help?</a:t>
            </a:r>
            <a:br>
              <a:rPr lang="en-US" sz="3000" b="1" dirty="0">
                <a:solidFill>
                  <a:srgbClr val="E25423"/>
                </a:solidFill>
                <a:latin typeface="Calibri" panose="020F0502020204030204" pitchFamily="34" charset="0"/>
                <a:cs typeface="Calibri" panose="020F0502020204030204" pitchFamily="34" charset="0"/>
              </a:rPr>
            </a:br>
            <a:endParaRPr lang="en-US" sz="3000" b="1" dirty="0">
              <a:solidFill>
                <a:srgbClr val="E25423"/>
              </a:solidFill>
              <a:latin typeface="Calibri" panose="020F0502020204030204" pitchFamily="34" charset="0"/>
              <a:cs typeface="Calibri" panose="020F0502020204030204" pitchFamily="34" charset="0"/>
            </a:endParaRPr>
          </a:p>
        </p:txBody>
      </p:sp>
      <p:sp>
        <p:nvSpPr>
          <p:cNvPr id="4" name="Rectangle 3"/>
          <p:cNvSpPr/>
          <p:nvPr/>
        </p:nvSpPr>
        <p:spPr>
          <a:xfrm>
            <a:off x="2179466" y="1274467"/>
            <a:ext cx="4572000" cy="1323439"/>
          </a:xfrm>
          <a:prstGeom prst="rect">
            <a:avLst/>
          </a:prstGeom>
        </p:spPr>
        <p:txBody>
          <a:bodyPr wrap="square">
            <a:spAutoFit/>
          </a:bodyPr>
          <a:lstStyle/>
          <a:p>
            <a:pPr marL="0" indent="0" algn="ctr">
              <a:buNone/>
            </a:pPr>
            <a:r>
              <a:rPr lang="en-US" sz="2000" b="1" dirty="0">
                <a:solidFill>
                  <a:schemeClr val="bg2">
                    <a:lumMod val="50000"/>
                  </a:schemeClr>
                </a:solidFill>
                <a:latin typeface="Calibri" panose="020F0502020204030204" pitchFamily="34" charset="0"/>
                <a:cs typeface="Calibri" panose="020F0502020204030204" pitchFamily="34" charset="0"/>
              </a:rPr>
              <a:t>E-mail user support at: </a:t>
            </a:r>
            <a:r>
              <a:rPr lang="en-US" sz="2000" b="1" dirty="0">
                <a:solidFill>
                  <a:schemeClr val="bg2">
                    <a:lumMod val="50000"/>
                  </a:schemeClr>
                </a:solidFill>
                <a:latin typeface="Calibri" panose="020F0502020204030204" pitchFamily="34" charset="0"/>
                <a:cs typeface="Calibri" panose="020F0502020204030204" pitchFamily="34" charset="0"/>
                <a:hlinkClick r:id="rId3"/>
              </a:rPr>
              <a:t>nhsn@cdc.gov</a:t>
            </a:r>
            <a:endParaRPr lang="en-US" sz="2000" b="1" dirty="0">
              <a:solidFill>
                <a:schemeClr val="bg2">
                  <a:lumMod val="50000"/>
                </a:schemeClr>
              </a:solidFill>
              <a:latin typeface="Calibri" panose="020F0502020204030204" pitchFamily="34" charset="0"/>
              <a:cs typeface="Calibri" panose="020F0502020204030204" pitchFamily="34" charset="0"/>
            </a:endParaRPr>
          </a:p>
          <a:p>
            <a:pPr marL="0" indent="0" algn="ctr">
              <a:buNone/>
            </a:pPr>
            <a:endParaRPr lang="en-US" sz="2000" b="1" dirty="0">
              <a:solidFill>
                <a:schemeClr val="bg2">
                  <a:lumMod val="50000"/>
                </a:schemeClr>
              </a:solidFill>
              <a:latin typeface="Calibri" panose="020F0502020204030204" pitchFamily="34" charset="0"/>
              <a:cs typeface="Calibri" panose="020F0502020204030204" pitchFamily="34" charset="0"/>
            </a:endParaRPr>
          </a:p>
          <a:p>
            <a:pPr marL="0" indent="0" algn="ctr">
              <a:buNone/>
            </a:pPr>
            <a:r>
              <a:rPr lang="en-US" sz="2000" b="1" dirty="0">
                <a:solidFill>
                  <a:schemeClr val="bg2">
                    <a:lumMod val="50000"/>
                  </a:schemeClr>
                </a:solidFill>
                <a:latin typeface="Calibri" panose="020F0502020204030204" pitchFamily="34" charset="0"/>
                <a:cs typeface="Calibri" panose="020F0502020204030204" pitchFamily="34" charset="0"/>
              </a:rPr>
              <a:t>Please include ‘Weekly Flu Summary’ in the subject line of the e-mail         </a:t>
            </a:r>
          </a:p>
        </p:txBody>
      </p:sp>
      <p:sp>
        <p:nvSpPr>
          <p:cNvPr id="3" name="TextBox 2">
            <a:extLst>
              <a:ext uri="{FF2B5EF4-FFF2-40B4-BE49-F238E27FC236}">
                <a16:creationId xmlns:a16="http://schemas.microsoft.com/office/drawing/2014/main" id="{3ADAAD36-C36B-45BA-94CB-A5A9C9C2F3F7}"/>
              </a:ext>
            </a:extLst>
          </p:cNvPr>
          <p:cNvSpPr txBox="1"/>
          <p:nvPr/>
        </p:nvSpPr>
        <p:spPr>
          <a:xfrm>
            <a:off x="8568647" y="3780889"/>
            <a:ext cx="575353" cy="307777"/>
          </a:xfrm>
          <a:prstGeom prst="rect">
            <a:avLst/>
          </a:prstGeom>
          <a:noFill/>
        </p:spPr>
        <p:txBody>
          <a:bodyPr wrap="square" rtlCol="0">
            <a:spAutoFit/>
          </a:bodyPr>
          <a:lstStyle/>
          <a:p>
            <a:r>
              <a:rPr lang="en-US" sz="1400" dirty="0">
                <a:solidFill>
                  <a:schemeClr val="accent4"/>
                </a:solidFill>
                <a:latin typeface="Calibri" panose="020F0502020204030204" pitchFamily="34" charset="0"/>
              </a:rPr>
              <a:t>35</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5526"/>
            <a:ext cx="6172200" cy="560896"/>
          </a:xfrm>
        </p:spPr>
        <p:txBody>
          <a:bodyPr/>
          <a:lstStyle/>
          <a:p>
            <a:r>
              <a:rPr lang="en-US" sz="3000" dirty="0">
                <a:solidFill>
                  <a:srgbClr val="E25423"/>
                </a:solidFill>
                <a:latin typeface="Calibri" panose="020F0502020204030204" pitchFamily="34" charset="0"/>
                <a:cs typeface="Calibri" panose="020F0502020204030204" pitchFamily="34" charset="0"/>
              </a:rPr>
              <a:t>Key Revisions and Clarifications</a:t>
            </a:r>
            <a:endParaRPr lang="en-US" sz="1400" dirty="0">
              <a:solidFill>
                <a:srgbClr val="E25423"/>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56705" y="831273"/>
            <a:ext cx="8005157" cy="3860818"/>
          </a:xfrm>
        </p:spPr>
        <p:txBody>
          <a:bodyPr/>
          <a:lstStyle/>
          <a:p>
            <a:pPr>
              <a:buFont typeface="Wingdings" panose="05000000000000000000" pitchFamily="2" charset="2"/>
              <a:buChar char="§"/>
            </a:pPr>
            <a:r>
              <a:rPr lang="en-US" dirty="0">
                <a:solidFill>
                  <a:schemeClr val="accent4"/>
                </a:solidFill>
                <a:cs typeface="Calibri" panose="020F0502020204030204" pitchFamily="34" charset="0"/>
              </a:rPr>
              <a:t>Revised denominator </a:t>
            </a:r>
          </a:p>
          <a:p>
            <a:pPr lvl="1">
              <a:buFont typeface="Arial" panose="020B0604020202020204" pitchFamily="34" charset="0"/>
              <a:buChar char="•"/>
            </a:pPr>
            <a:r>
              <a:rPr lang="en-US" sz="1600" dirty="0">
                <a:solidFill>
                  <a:schemeClr val="accent4"/>
                </a:solidFill>
                <a:cs typeface="Calibri" panose="020F0502020204030204" pitchFamily="34" charset="0"/>
              </a:rPr>
              <a:t>Number of HCP </a:t>
            </a:r>
            <a:r>
              <a:rPr lang="en-US" sz="1600" dirty="0">
                <a:solidFill>
                  <a:schemeClr val="accent4"/>
                </a:solidFill>
              </a:rPr>
              <a:t>that were eligible to have worked at this healthcare facility for at least 1 day during the week of data collection</a:t>
            </a:r>
          </a:p>
          <a:p>
            <a:pPr lvl="2">
              <a:buFont typeface="Courier New" panose="02070309020205020404" pitchFamily="49" charset="0"/>
              <a:buChar char="o"/>
            </a:pPr>
            <a:r>
              <a:rPr lang="en-US" sz="1450" dirty="0">
                <a:solidFill>
                  <a:schemeClr val="accent4"/>
                </a:solidFill>
              </a:rPr>
              <a:t>Include individuals regardless of clinical responsibility or patient contact</a:t>
            </a:r>
          </a:p>
          <a:p>
            <a:pPr lvl="2">
              <a:buFont typeface="Courier New" panose="02070309020205020404" pitchFamily="49" charset="0"/>
              <a:buChar char="o"/>
            </a:pPr>
            <a:r>
              <a:rPr lang="en-US" sz="1450" dirty="0">
                <a:solidFill>
                  <a:schemeClr val="accent4"/>
                </a:solidFill>
              </a:rPr>
              <a:t>Include workers on sick leave, maternity leave, and vacation</a:t>
            </a:r>
          </a:p>
          <a:p>
            <a:pPr lvl="2">
              <a:buFont typeface="Courier New" panose="02070309020205020404" pitchFamily="49" charset="0"/>
              <a:buChar char="o"/>
            </a:pPr>
            <a:r>
              <a:rPr lang="en-US" sz="1450" dirty="0">
                <a:solidFill>
                  <a:schemeClr val="accent4"/>
                </a:solidFill>
              </a:rPr>
              <a:t>Include both full-time and part-time persons</a:t>
            </a:r>
          </a:p>
          <a:p>
            <a:pPr>
              <a:buFont typeface="Wingdings" panose="05000000000000000000" pitchFamily="2" charset="2"/>
              <a:buChar char="§"/>
            </a:pPr>
            <a:endParaRPr lang="en-US" sz="1450" dirty="0">
              <a:solidFill>
                <a:schemeClr val="accent4"/>
              </a:solidFill>
              <a:cs typeface="Calibri" panose="020F0502020204030204" pitchFamily="34" charset="0"/>
            </a:endParaRPr>
          </a:p>
          <a:p>
            <a:pPr>
              <a:buFont typeface="Wingdings" panose="05000000000000000000" pitchFamily="2" charset="2"/>
              <a:buChar char="§"/>
            </a:pPr>
            <a:r>
              <a:rPr lang="en-US" dirty="0">
                <a:solidFill>
                  <a:schemeClr val="accent4"/>
                </a:solidFill>
                <a:cs typeface="Calibri" panose="020F0502020204030204" pitchFamily="34" charset="0"/>
              </a:rPr>
              <a:t>Clarified numerator </a:t>
            </a:r>
          </a:p>
          <a:p>
            <a:pPr marL="749300" lvl="2" indent="-349250"/>
            <a:r>
              <a:rPr lang="en-US" sz="1600" dirty="0">
                <a:solidFill>
                  <a:schemeClr val="accent4"/>
                </a:solidFill>
                <a:cs typeface="Calibri" panose="020F0502020204030204" pitchFamily="34" charset="0"/>
              </a:rPr>
              <a:t>Facilities should report cumulative data each week </a:t>
            </a:r>
          </a:p>
          <a:p>
            <a:pPr marL="1206500" lvl="3" indent="-349250"/>
            <a:r>
              <a:rPr lang="en-US" sz="1450" dirty="0">
                <a:solidFill>
                  <a:schemeClr val="accent4"/>
                </a:solidFill>
              </a:rPr>
              <a:t>Report influenza vaccinations </a:t>
            </a:r>
            <a:r>
              <a:rPr lang="en-US" sz="1450" dirty="0">
                <a:solidFill>
                  <a:schemeClr val="accent4"/>
                </a:solidFill>
                <a:cs typeface="Calibri" panose="020F0502020204030204" pitchFamily="34" charset="0"/>
              </a:rPr>
              <a:t>given to date (rather than only new data)</a:t>
            </a:r>
          </a:p>
          <a:p>
            <a:pPr marL="400050" lvl="2" indent="0">
              <a:buNone/>
            </a:pPr>
            <a:endParaRPr lang="en-US" sz="1600" b="1" dirty="0">
              <a:solidFill>
                <a:schemeClr val="accent4"/>
              </a:solidFill>
              <a:cs typeface="Calibri" panose="020F0502020204030204" pitchFamily="34" charset="0"/>
            </a:endParaRPr>
          </a:p>
          <a:p>
            <a:pPr>
              <a:buFont typeface="Wingdings" panose="05000000000000000000" pitchFamily="2" charset="2"/>
              <a:buChar char="§"/>
            </a:pPr>
            <a:r>
              <a:rPr lang="en-US" dirty="0">
                <a:solidFill>
                  <a:schemeClr val="accent4"/>
                </a:solidFill>
                <a:cs typeface="Calibri" panose="020F0502020204030204" pitchFamily="34" charset="0"/>
              </a:rPr>
              <a:t>Updated data collection forms and tables of instructions in November 2020</a:t>
            </a:r>
          </a:p>
          <a:p>
            <a:pPr marL="749300" lvl="2" indent="-349250"/>
            <a:r>
              <a:rPr lang="en-US" sz="1600" dirty="0">
                <a:solidFill>
                  <a:schemeClr val="accent4"/>
                </a:solidFill>
                <a:cs typeface="Calibri" panose="020F0502020204030204" pitchFamily="34" charset="0"/>
              </a:rPr>
              <a:t>Revised materials and trainings posted on the NHSN website </a:t>
            </a:r>
          </a:p>
          <a:p>
            <a:pPr marL="400050" lvl="2" indent="0">
              <a:buNone/>
            </a:pPr>
            <a:endParaRPr lang="en-US" sz="1600" b="1" dirty="0">
              <a:solidFill>
                <a:schemeClr val="accent4"/>
              </a:solidFill>
              <a:cs typeface="Calibri" panose="020F0502020204030204" pitchFamily="34" charset="0"/>
            </a:endParaRPr>
          </a:p>
          <a:p>
            <a:pPr marL="914400" lvl="2" indent="0">
              <a:buNone/>
            </a:pPr>
            <a:endParaRPr lang="en-US" sz="1450" dirty="0">
              <a:solidFill>
                <a:schemeClr val="accent4"/>
              </a:solidFill>
            </a:endParaRPr>
          </a:p>
          <a:p>
            <a:endParaRPr lang="en-US" sz="1900" dirty="0">
              <a:solidFill>
                <a:schemeClr val="accent4"/>
              </a:solidFill>
            </a:endParaRPr>
          </a:p>
        </p:txBody>
      </p:sp>
      <p:cxnSp>
        <p:nvCxnSpPr>
          <p:cNvPr id="5" name="Straight Connector 4">
            <a:extLst>
              <a:ext uri="{FF2B5EF4-FFF2-40B4-BE49-F238E27FC236}">
                <a16:creationId xmlns:a16="http://schemas.microsoft.com/office/drawing/2014/main" id="{3C1F9E10-4E8A-43C1-9A44-F4110A682420}"/>
              </a:ext>
            </a:extLst>
          </p:cNvPr>
          <p:cNvCxnSpPr>
            <a:cxnSpLocks/>
          </p:cNvCxnSpPr>
          <p:nvPr/>
        </p:nvCxnSpPr>
        <p:spPr>
          <a:xfrm>
            <a:off x="3208714" y="1430194"/>
            <a:ext cx="23774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208A4AA-E7E0-43C3-9955-8681D04AAEC0}"/>
              </a:ext>
            </a:extLst>
          </p:cNvPr>
          <p:cNvSpPr/>
          <p:nvPr/>
        </p:nvSpPr>
        <p:spPr>
          <a:xfrm>
            <a:off x="8661862" y="4692091"/>
            <a:ext cx="27603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4</a:t>
            </a:r>
          </a:p>
        </p:txBody>
      </p:sp>
      <p:cxnSp>
        <p:nvCxnSpPr>
          <p:cNvPr id="7" name="Straight Connector 6">
            <a:extLst>
              <a:ext uri="{FF2B5EF4-FFF2-40B4-BE49-F238E27FC236}">
                <a16:creationId xmlns:a16="http://schemas.microsoft.com/office/drawing/2014/main" id="{C8F93261-0A9E-4071-A8F3-06336F54C2E6}"/>
              </a:ext>
            </a:extLst>
          </p:cNvPr>
          <p:cNvCxnSpPr>
            <a:cxnSpLocks/>
          </p:cNvCxnSpPr>
          <p:nvPr/>
        </p:nvCxnSpPr>
        <p:spPr>
          <a:xfrm>
            <a:off x="3266903" y="3641914"/>
            <a:ext cx="192023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8733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Reporting Cumulative Data for HCP      </a:t>
            </a:r>
          </a:p>
        </p:txBody>
      </p:sp>
      <p:graphicFrame>
        <p:nvGraphicFramePr>
          <p:cNvPr id="10" name="Table 9">
            <a:extLst>
              <a:ext uri="{FF2B5EF4-FFF2-40B4-BE49-F238E27FC236}">
                <a16:creationId xmlns:a16="http://schemas.microsoft.com/office/drawing/2014/main" id="{8119EC53-9DAA-4625-A568-B3A4AD1EED4A}"/>
              </a:ext>
            </a:extLst>
          </p:cNvPr>
          <p:cNvGraphicFramePr>
            <a:graphicFrameLocks noGrp="1"/>
          </p:cNvGraphicFramePr>
          <p:nvPr>
            <p:extLst>
              <p:ext uri="{D42A27DB-BD31-4B8C-83A1-F6EECF244321}">
                <p14:modId xmlns:p14="http://schemas.microsoft.com/office/powerpoint/2010/main" val="1156064102"/>
              </p:ext>
            </p:extLst>
          </p:nvPr>
        </p:nvGraphicFramePr>
        <p:xfrm>
          <a:off x="637775" y="1172932"/>
          <a:ext cx="7707086" cy="3241803"/>
        </p:xfrm>
        <a:graphic>
          <a:graphicData uri="http://schemas.openxmlformats.org/drawingml/2006/table">
            <a:tbl>
              <a:tblPr firstRow="1" firstCol="1" bandRow="1">
                <a:tableStyleId>{ED083AE6-46FA-4A59-8FB0-9F97EB10719F}</a:tableStyleId>
              </a:tblPr>
              <a:tblGrid>
                <a:gridCol w="4249270">
                  <a:extLst>
                    <a:ext uri="{9D8B030D-6E8A-4147-A177-3AD203B41FA5}">
                      <a16:colId xmlns:a16="http://schemas.microsoft.com/office/drawing/2014/main" val="3320859571"/>
                    </a:ext>
                  </a:extLst>
                </a:gridCol>
                <a:gridCol w="1091133">
                  <a:extLst>
                    <a:ext uri="{9D8B030D-6E8A-4147-A177-3AD203B41FA5}">
                      <a16:colId xmlns:a16="http://schemas.microsoft.com/office/drawing/2014/main" val="4041643381"/>
                    </a:ext>
                  </a:extLst>
                </a:gridCol>
                <a:gridCol w="1129553">
                  <a:extLst>
                    <a:ext uri="{9D8B030D-6E8A-4147-A177-3AD203B41FA5}">
                      <a16:colId xmlns:a16="http://schemas.microsoft.com/office/drawing/2014/main" val="3581663723"/>
                    </a:ext>
                  </a:extLst>
                </a:gridCol>
                <a:gridCol w="1237130">
                  <a:extLst>
                    <a:ext uri="{9D8B030D-6E8A-4147-A177-3AD203B41FA5}">
                      <a16:colId xmlns:a16="http://schemas.microsoft.com/office/drawing/2014/main" val="2220027131"/>
                    </a:ext>
                  </a:extLst>
                </a:gridCol>
              </a:tblGrid>
              <a:tr h="535559">
                <a:tc>
                  <a:txBody>
                    <a:bodyPr/>
                    <a:lstStyle/>
                    <a:p>
                      <a:pPr marL="0" marR="0">
                        <a:lnSpc>
                          <a:spcPct val="107000"/>
                        </a:lnSpc>
                        <a:spcBef>
                          <a:spcPts val="0"/>
                        </a:spcBef>
                        <a:spcAft>
                          <a:spcPts val="0"/>
                        </a:spcAft>
                      </a:pPr>
                      <a:r>
                        <a:rPr lang="en-US" sz="1100" b="0" dirty="0">
                          <a:solidFill>
                            <a:sysClr val="windowText" lastClr="000000"/>
                          </a:solidFill>
                          <a:effectLst/>
                          <a:latin typeface="Calibri" panose="020F0502020204030204" pitchFamily="34" charset="0"/>
                          <a:cs typeface="Calibri" panose="020F0502020204030204" pitchFamily="34" charset="0"/>
                        </a:rPr>
                        <a:t> </a:t>
                      </a:r>
                      <a:endParaRPr lang="en-US" sz="11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14-20</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21-27</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28-Oct. 5</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extLst>
                  <a:ext uri="{0D108BD9-81ED-4DB2-BD59-A6C34878D82A}">
                    <a16:rowId xmlns:a16="http://schemas.microsoft.com/office/drawing/2014/main" val="682860746"/>
                  </a:ext>
                </a:extLst>
              </a:tr>
              <a:tr h="67091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1. Number of HCP that were eligible to have worked at this healthcare facility for at least 1 day during the week of data collection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solidFill>
                            <a:srgbClr val="FF0000"/>
                          </a:solidFill>
                          <a:effectLst/>
                          <a:latin typeface="Calibri" panose="020F0502020204030204" pitchFamily="34" charset="0"/>
                          <a:ea typeface="+mn-ea"/>
                          <a:cs typeface="Calibri" panose="020F0502020204030204" pitchFamily="34" charset="0"/>
                        </a:rPr>
                        <a:t>100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endParaRPr lang="en-US" sz="1600" b="1" dirty="0">
                        <a:solidFill>
                          <a:srgbClr val="000000"/>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extLst>
                  <a:ext uri="{0D108BD9-81ED-4DB2-BD59-A6C34878D82A}">
                    <a16:rowId xmlns:a16="http://schemas.microsoft.com/office/drawing/2014/main" val="2483725013"/>
                  </a:ext>
                </a:extLst>
              </a:tr>
              <a:tr h="80626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2. Cumulative number of HCP in question  #1 that received an influenza vaccination at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50</a:t>
                      </a:r>
                      <a:endParaRPr lang="en-US" sz="1600" b="1" dirty="0">
                        <a:solidFill>
                          <a:schemeClr val="tx1"/>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381762473"/>
                  </a:ext>
                </a:extLst>
              </a:tr>
              <a:tr h="724607">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3. Cumulative number of HCP in question #1 that provided a written report or documentation of influenza vaccination outside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effectLst/>
                          <a:latin typeface="Calibri" panose="020F0502020204030204" pitchFamily="34" charset="0"/>
                          <a:ea typeface="+mn-ea"/>
                          <a:cs typeface="Calibri" panose="020F0502020204030204" pitchFamily="34" charset="0"/>
                        </a:rPr>
                        <a:t>10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834573346"/>
                  </a:ext>
                </a:extLst>
              </a:tr>
            </a:tbl>
          </a:graphicData>
        </a:graphic>
      </p:graphicFrame>
      <p:sp>
        <p:nvSpPr>
          <p:cNvPr id="3" name="Rectangle 2">
            <a:extLst>
              <a:ext uri="{FF2B5EF4-FFF2-40B4-BE49-F238E27FC236}">
                <a16:creationId xmlns:a16="http://schemas.microsoft.com/office/drawing/2014/main" id="{1404CF75-A7A5-41BE-9EEA-305C52E5EE66}"/>
              </a:ext>
            </a:extLst>
          </p:cNvPr>
          <p:cNvSpPr/>
          <p:nvPr/>
        </p:nvSpPr>
        <p:spPr>
          <a:xfrm>
            <a:off x="8723470" y="4693092"/>
            <a:ext cx="27603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38016258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Reporting Cumulative Data for HCP (cont.)     </a:t>
            </a:r>
          </a:p>
        </p:txBody>
      </p:sp>
      <p:graphicFrame>
        <p:nvGraphicFramePr>
          <p:cNvPr id="10" name="Table 9">
            <a:extLst>
              <a:ext uri="{FF2B5EF4-FFF2-40B4-BE49-F238E27FC236}">
                <a16:creationId xmlns:a16="http://schemas.microsoft.com/office/drawing/2014/main" id="{8119EC53-9DAA-4625-A568-B3A4AD1EED4A}"/>
              </a:ext>
            </a:extLst>
          </p:cNvPr>
          <p:cNvGraphicFramePr>
            <a:graphicFrameLocks noGrp="1"/>
          </p:cNvGraphicFramePr>
          <p:nvPr>
            <p:extLst>
              <p:ext uri="{D42A27DB-BD31-4B8C-83A1-F6EECF244321}">
                <p14:modId xmlns:p14="http://schemas.microsoft.com/office/powerpoint/2010/main" val="294103149"/>
              </p:ext>
            </p:extLst>
          </p:nvPr>
        </p:nvGraphicFramePr>
        <p:xfrm>
          <a:off x="637775" y="1172932"/>
          <a:ext cx="7707086" cy="3241803"/>
        </p:xfrm>
        <a:graphic>
          <a:graphicData uri="http://schemas.openxmlformats.org/drawingml/2006/table">
            <a:tbl>
              <a:tblPr firstRow="1" firstCol="1" bandRow="1">
                <a:tableStyleId>{ED083AE6-46FA-4A59-8FB0-9F97EB10719F}</a:tableStyleId>
              </a:tblPr>
              <a:tblGrid>
                <a:gridCol w="4249270">
                  <a:extLst>
                    <a:ext uri="{9D8B030D-6E8A-4147-A177-3AD203B41FA5}">
                      <a16:colId xmlns:a16="http://schemas.microsoft.com/office/drawing/2014/main" val="3320859571"/>
                    </a:ext>
                  </a:extLst>
                </a:gridCol>
                <a:gridCol w="1091133">
                  <a:extLst>
                    <a:ext uri="{9D8B030D-6E8A-4147-A177-3AD203B41FA5}">
                      <a16:colId xmlns:a16="http://schemas.microsoft.com/office/drawing/2014/main" val="4041643381"/>
                    </a:ext>
                  </a:extLst>
                </a:gridCol>
                <a:gridCol w="1129553">
                  <a:extLst>
                    <a:ext uri="{9D8B030D-6E8A-4147-A177-3AD203B41FA5}">
                      <a16:colId xmlns:a16="http://schemas.microsoft.com/office/drawing/2014/main" val="3581663723"/>
                    </a:ext>
                  </a:extLst>
                </a:gridCol>
                <a:gridCol w="1237130">
                  <a:extLst>
                    <a:ext uri="{9D8B030D-6E8A-4147-A177-3AD203B41FA5}">
                      <a16:colId xmlns:a16="http://schemas.microsoft.com/office/drawing/2014/main" val="2220027131"/>
                    </a:ext>
                  </a:extLst>
                </a:gridCol>
              </a:tblGrid>
              <a:tr h="535559">
                <a:tc>
                  <a:txBody>
                    <a:bodyPr/>
                    <a:lstStyle/>
                    <a:p>
                      <a:pPr marL="0" marR="0">
                        <a:lnSpc>
                          <a:spcPct val="107000"/>
                        </a:lnSpc>
                        <a:spcBef>
                          <a:spcPts val="0"/>
                        </a:spcBef>
                        <a:spcAft>
                          <a:spcPts val="0"/>
                        </a:spcAft>
                      </a:pPr>
                      <a:r>
                        <a:rPr lang="en-US" sz="1100" b="0" dirty="0">
                          <a:solidFill>
                            <a:sysClr val="windowText" lastClr="000000"/>
                          </a:solidFill>
                          <a:effectLst/>
                          <a:latin typeface="Calibri" panose="020F0502020204030204" pitchFamily="34" charset="0"/>
                          <a:cs typeface="Calibri" panose="020F0502020204030204" pitchFamily="34" charset="0"/>
                        </a:rPr>
                        <a:t> </a:t>
                      </a:r>
                      <a:endParaRPr lang="en-US" sz="11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14-20</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21-27</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28-Oct. 5</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extLst>
                  <a:ext uri="{0D108BD9-81ED-4DB2-BD59-A6C34878D82A}">
                    <a16:rowId xmlns:a16="http://schemas.microsoft.com/office/drawing/2014/main" val="682860746"/>
                  </a:ext>
                </a:extLst>
              </a:tr>
              <a:tr h="67091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1. Number of HCP that were eligible to have worked at this healthcare facility for at least 1 day during the week of data collection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solidFill>
                            <a:srgbClr val="FF0000"/>
                          </a:solidFill>
                          <a:effectLst/>
                          <a:latin typeface="Calibri" panose="020F0502020204030204" pitchFamily="34" charset="0"/>
                          <a:ea typeface="+mn-ea"/>
                          <a:cs typeface="Calibri" panose="020F0502020204030204" pitchFamily="34" charset="0"/>
                        </a:rPr>
                        <a:t>100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100</a:t>
                      </a:r>
                      <a:endParaRPr lang="en-US" sz="1600" b="1" dirty="0">
                        <a:solidFill>
                          <a:srgbClr val="FF0000"/>
                        </a:solidFill>
                        <a:effectLst/>
                        <a:latin typeface="Calibri" panose="020F0502020204030204" pitchFamily="34" charset="0"/>
                        <a:ea typeface="+mn-ea"/>
                        <a:cs typeface="Calibri" panose="020F0502020204030204" pitchFamily="34" charset="0"/>
                      </a:endParaRPr>
                    </a:p>
                    <a:p>
                      <a:pPr marL="0" marR="0" algn="ctr">
                        <a:lnSpc>
                          <a:spcPct val="107000"/>
                        </a:lnSpc>
                        <a:spcBef>
                          <a:spcPts val="0"/>
                        </a:spcBef>
                        <a:spcAft>
                          <a:spcPts val="0"/>
                        </a:spcAft>
                      </a:pPr>
                      <a:endParaRPr lang="en-US" sz="1600" b="1" dirty="0">
                        <a:solidFill>
                          <a:srgbClr val="000000"/>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extLst>
                  <a:ext uri="{0D108BD9-81ED-4DB2-BD59-A6C34878D82A}">
                    <a16:rowId xmlns:a16="http://schemas.microsoft.com/office/drawing/2014/main" val="2483725013"/>
                  </a:ext>
                </a:extLst>
              </a:tr>
              <a:tr h="80626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2. Cumulative number of HCP in question #1 that received an influenza vaccination at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50</a:t>
                      </a:r>
                      <a:endParaRPr lang="en-US" sz="1600" b="1" dirty="0">
                        <a:solidFill>
                          <a:schemeClr val="tx1"/>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60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381762473"/>
                  </a:ext>
                </a:extLst>
              </a:tr>
              <a:tr h="724607">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3. Cumulative number of HCP in question #1 that provided a written report or documentation of influenza vaccination outside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effectLst/>
                          <a:latin typeface="Calibri" panose="020F0502020204030204" pitchFamily="34" charset="0"/>
                          <a:ea typeface="+mn-ea"/>
                          <a:cs typeface="Calibri" panose="020F0502020204030204" pitchFamily="34" charset="0"/>
                        </a:rPr>
                        <a:t>10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10</a:t>
                      </a:r>
                      <a:endParaRPr lang="en-US" sz="1600" b="1" dirty="0">
                        <a:effectLst/>
                        <a:latin typeface="Calibri" panose="020F0502020204030204" pitchFamily="34" charset="0"/>
                        <a:ea typeface="+mn-ea"/>
                        <a:cs typeface="Calibri" panose="020F0502020204030204" pitchFamily="34" charset="0"/>
                      </a:endParaRP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834573346"/>
                  </a:ext>
                </a:extLst>
              </a:tr>
            </a:tbl>
          </a:graphicData>
        </a:graphic>
      </p:graphicFrame>
      <p:sp>
        <p:nvSpPr>
          <p:cNvPr id="3" name="Rectangle 2">
            <a:extLst>
              <a:ext uri="{FF2B5EF4-FFF2-40B4-BE49-F238E27FC236}">
                <a16:creationId xmlns:a16="http://schemas.microsoft.com/office/drawing/2014/main" id="{1404CF75-A7A5-41BE-9EEA-305C52E5EE66}"/>
              </a:ext>
            </a:extLst>
          </p:cNvPr>
          <p:cNvSpPr/>
          <p:nvPr/>
        </p:nvSpPr>
        <p:spPr>
          <a:xfrm>
            <a:off x="8723470" y="4693092"/>
            <a:ext cx="27603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6</a:t>
            </a:r>
          </a:p>
        </p:txBody>
      </p:sp>
      <p:sp>
        <p:nvSpPr>
          <p:cNvPr id="5" name="Oval 4">
            <a:extLst>
              <a:ext uri="{FF2B5EF4-FFF2-40B4-BE49-F238E27FC236}">
                <a16:creationId xmlns:a16="http://schemas.microsoft.com/office/drawing/2014/main" id="{2D71109E-739A-475F-9B58-7F540D9A1B00}"/>
              </a:ext>
            </a:extLst>
          </p:cNvPr>
          <p:cNvSpPr/>
          <p:nvPr/>
        </p:nvSpPr>
        <p:spPr>
          <a:xfrm>
            <a:off x="6192252" y="2709809"/>
            <a:ext cx="757382" cy="38792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3655470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01" y="331541"/>
            <a:ext cx="7452936" cy="594122"/>
          </a:xfrm>
        </p:spPr>
        <p:txBody>
          <a:bodyPr/>
          <a:lstStyle/>
          <a:p>
            <a:r>
              <a:rPr lang="en-US" sz="3000" dirty="0">
                <a:solidFill>
                  <a:srgbClr val="E25423"/>
                </a:solidFill>
                <a:latin typeface="Calibri" panose="020F0502020204030204" pitchFamily="34" charset="0"/>
                <a:cs typeface="Calibri" panose="020F0502020204030204" pitchFamily="34" charset="0"/>
              </a:rPr>
              <a:t>Reporting Cumulative Data for HCP (cont.)      </a:t>
            </a:r>
          </a:p>
        </p:txBody>
      </p:sp>
      <p:graphicFrame>
        <p:nvGraphicFramePr>
          <p:cNvPr id="10" name="Table 9">
            <a:extLst>
              <a:ext uri="{FF2B5EF4-FFF2-40B4-BE49-F238E27FC236}">
                <a16:creationId xmlns:a16="http://schemas.microsoft.com/office/drawing/2014/main" id="{8119EC53-9DAA-4625-A568-B3A4AD1EED4A}"/>
              </a:ext>
            </a:extLst>
          </p:cNvPr>
          <p:cNvGraphicFramePr>
            <a:graphicFrameLocks noGrp="1"/>
          </p:cNvGraphicFramePr>
          <p:nvPr>
            <p:extLst>
              <p:ext uri="{D42A27DB-BD31-4B8C-83A1-F6EECF244321}">
                <p14:modId xmlns:p14="http://schemas.microsoft.com/office/powerpoint/2010/main" val="2547473399"/>
              </p:ext>
            </p:extLst>
          </p:nvPr>
        </p:nvGraphicFramePr>
        <p:xfrm>
          <a:off x="637775" y="1172932"/>
          <a:ext cx="7707086" cy="3112771"/>
        </p:xfrm>
        <a:graphic>
          <a:graphicData uri="http://schemas.openxmlformats.org/drawingml/2006/table">
            <a:tbl>
              <a:tblPr firstRow="1" firstCol="1" bandRow="1">
                <a:tableStyleId>{ED083AE6-46FA-4A59-8FB0-9F97EB10719F}</a:tableStyleId>
              </a:tblPr>
              <a:tblGrid>
                <a:gridCol w="4249270">
                  <a:extLst>
                    <a:ext uri="{9D8B030D-6E8A-4147-A177-3AD203B41FA5}">
                      <a16:colId xmlns:a16="http://schemas.microsoft.com/office/drawing/2014/main" val="3320859571"/>
                    </a:ext>
                  </a:extLst>
                </a:gridCol>
                <a:gridCol w="1091133">
                  <a:extLst>
                    <a:ext uri="{9D8B030D-6E8A-4147-A177-3AD203B41FA5}">
                      <a16:colId xmlns:a16="http://schemas.microsoft.com/office/drawing/2014/main" val="4041643381"/>
                    </a:ext>
                  </a:extLst>
                </a:gridCol>
                <a:gridCol w="1129553">
                  <a:extLst>
                    <a:ext uri="{9D8B030D-6E8A-4147-A177-3AD203B41FA5}">
                      <a16:colId xmlns:a16="http://schemas.microsoft.com/office/drawing/2014/main" val="3581663723"/>
                    </a:ext>
                  </a:extLst>
                </a:gridCol>
                <a:gridCol w="1237130">
                  <a:extLst>
                    <a:ext uri="{9D8B030D-6E8A-4147-A177-3AD203B41FA5}">
                      <a16:colId xmlns:a16="http://schemas.microsoft.com/office/drawing/2014/main" val="2220027131"/>
                    </a:ext>
                  </a:extLst>
                </a:gridCol>
              </a:tblGrid>
              <a:tr h="535559">
                <a:tc>
                  <a:txBody>
                    <a:bodyPr/>
                    <a:lstStyle/>
                    <a:p>
                      <a:pPr marL="0" marR="0">
                        <a:lnSpc>
                          <a:spcPct val="107000"/>
                        </a:lnSpc>
                        <a:spcBef>
                          <a:spcPts val="0"/>
                        </a:spcBef>
                        <a:spcAft>
                          <a:spcPts val="0"/>
                        </a:spcAft>
                      </a:pPr>
                      <a:r>
                        <a:rPr lang="en-US" sz="1100" b="0" dirty="0">
                          <a:solidFill>
                            <a:sysClr val="windowText" lastClr="000000"/>
                          </a:solidFill>
                          <a:effectLst/>
                          <a:latin typeface="Calibri" panose="020F0502020204030204" pitchFamily="34" charset="0"/>
                          <a:cs typeface="Calibri" panose="020F0502020204030204" pitchFamily="34" charset="0"/>
                        </a:rPr>
                        <a:t> </a:t>
                      </a:r>
                      <a:endParaRPr lang="en-US" sz="11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14-20</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21-27</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Employees</a:t>
                      </a:r>
                    </a:p>
                    <a:p>
                      <a:pPr marL="0" marR="0" algn="ctr">
                        <a:lnSpc>
                          <a:spcPct val="107000"/>
                        </a:lnSpc>
                        <a:spcBef>
                          <a:spcPts val="0"/>
                        </a:spcBef>
                        <a:spcAft>
                          <a:spcPts val="0"/>
                        </a:spcAft>
                      </a:pPr>
                      <a:r>
                        <a:rPr lang="en-US" sz="1400" dirty="0">
                          <a:solidFill>
                            <a:sysClr val="windowText" lastClr="000000"/>
                          </a:solidFill>
                          <a:effectLst/>
                          <a:latin typeface="Calibri" panose="020F0502020204030204" pitchFamily="34" charset="0"/>
                          <a:cs typeface="Calibri" panose="020F0502020204030204" pitchFamily="34" charset="0"/>
                        </a:rPr>
                        <a:t>Sept. 28-Oct. 5</a:t>
                      </a:r>
                      <a:endParaRPr lang="en-US" sz="140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extLst>
                  <a:ext uri="{0D108BD9-81ED-4DB2-BD59-A6C34878D82A}">
                    <a16:rowId xmlns:a16="http://schemas.microsoft.com/office/drawing/2014/main" val="682860746"/>
                  </a:ext>
                </a:extLst>
              </a:tr>
              <a:tr h="67091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1. Number of HCP that were eligible to have worked at this healthcare facility for at least 1 day during the week of data collection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b="0" dirty="0">
                          <a:solidFill>
                            <a:srgbClr val="FF0000"/>
                          </a:solidFill>
                          <a:effectLst/>
                          <a:latin typeface="Calibri" panose="020F0502020204030204" pitchFamily="34" charset="0"/>
                          <a:ea typeface="+mn-ea"/>
                          <a:cs typeface="Calibri" panose="020F0502020204030204" pitchFamily="34" charset="0"/>
                        </a:rPr>
                        <a:t>100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100</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dirty="0">
                        <a:solidFill>
                          <a:srgbClr val="FF0000"/>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a:t>
                      </a:r>
                      <a:r>
                        <a:rPr lang="en-US" sz="1600" dirty="0">
                          <a:solidFill>
                            <a:srgbClr val="FF0000"/>
                          </a:solidFill>
                          <a:effectLst/>
                          <a:latin typeface="Calibri" panose="020F0502020204030204" pitchFamily="34" charset="0"/>
                          <a:cs typeface="Calibri" panose="020F0502020204030204" pitchFamily="34" charset="0"/>
                        </a:rPr>
                        <a:t>100</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1" dirty="0">
                        <a:solidFill>
                          <a:srgbClr val="FF0000"/>
                        </a:solidFill>
                        <a:effectLst/>
                        <a:latin typeface="Calibri" panose="020F0502020204030204" pitchFamily="34" charset="0"/>
                        <a:ea typeface="+mn-ea"/>
                        <a:cs typeface="Calibri" panose="020F0502020204030204" pitchFamily="34" charset="0"/>
                      </a:endParaRPr>
                    </a:p>
                  </a:txBody>
                  <a:tcPr marL="66259" marR="66259" marT="0" marB="0" anchor="ctr"/>
                </a:tc>
                <a:extLst>
                  <a:ext uri="{0D108BD9-81ED-4DB2-BD59-A6C34878D82A}">
                    <a16:rowId xmlns:a16="http://schemas.microsoft.com/office/drawing/2014/main" val="2483725013"/>
                  </a:ext>
                </a:extLst>
              </a:tr>
              <a:tr h="806261">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2. Cumulative number of HCP in question #1 that received an influenza vaccination at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50</a:t>
                      </a:r>
                      <a:endParaRPr lang="en-US" sz="1600" b="1" dirty="0">
                        <a:solidFill>
                          <a:schemeClr val="tx1"/>
                        </a:solidFill>
                        <a:effectLst/>
                        <a:latin typeface="Calibri" panose="020F0502020204030204" pitchFamily="34" charset="0"/>
                        <a:ea typeface="+mn-ea"/>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60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70</a:t>
                      </a:r>
                    </a:p>
                  </a:txBody>
                  <a:tcPr marL="66259" marR="66259" marT="0" marB="0" anchor="ctr"/>
                </a:tc>
                <a:extLst>
                  <a:ext uri="{0D108BD9-81ED-4DB2-BD59-A6C34878D82A}">
                    <a16:rowId xmlns:a16="http://schemas.microsoft.com/office/drawing/2014/main" val="381762473"/>
                  </a:ext>
                </a:extLst>
              </a:tr>
              <a:tr h="830172">
                <a:tc>
                  <a:txBody>
                    <a:bodyPr/>
                    <a:lstStyle/>
                    <a:p>
                      <a:pPr marL="0" marR="0">
                        <a:lnSpc>
                          <a:spcPct val="107000"/>
                        </a:lnSpc>
                        <a:spcBef>
                          <a:spcPts val="0"/>
                        </a:spcBef>
                        <a:spcAft>
                          <a:spcPts val="0"/>
                        </a:spcAft>
                      </a:pPr>
                      <a:r>
                        <a:rPr lang="en-US" sz="1400" b="0" dirty="0">
                          <a:solidFill>
                            <a:sysClr val="windowText" lastClr="000000"/>
                          </a:solidFill>
                          <a:effectLst/>
                          <a:latin typeface="Calibri" panose="020F0502020204030204" pitchFamily="34" charset="0"/>
                          <a:cs typeface="Calibri" panose="020F0502020204030204" pitchFamily="34" charset="0"/>
                        </a:rPr>
                        <a:t>3. Cumulative number of HCP in question #1 that provided a written report or documentation of influenza vaccination outside this healthcare facility since influenza vaccine became available this season</a:t>
                      </a:r>
                      <a:endParaRPr lang="en-US" sz="1400" b="0" dirty="0">
                        <a:solidFill>
                          <a:sysClr val="windowText" lastClr="000000"/>
                        </a:solidFill>
                        <a:effectLst/>
                        <a:latin typeface="Calibri" panose="020F0502020204030204" pitchFamily="34" charset="0"/>
                        <a:ea typeface="+mn-ea"/>
                        <a:cs typeface="Calibri" panose="020F0502020204030204" pitchFamily="34" charset="0"/>
                      </a:endParaRPr>
                    </a:p>
                  </a:txBody>
                  <a:tcPr marL="66259" marR="66259"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10</a:t>
                      </a: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 10</a:t>
                      </a:r>
                      <a:endParaRPr lang="en-US" sz="1600" b="1" dirty="0">
                        <a:effectLst/>
                        <a:latin typeface="Calibri" panose="020F0502020204030204" pitchFamily="34" charset="0"/>
                        <a:ea typeface="+mn-ea"/>
                        <a:cs typeface="Calibri" panose="020F0502020204030204" pitchFamily="34" charset="0"/>
                      </a:endParaRPr>
                    </a:p>
                    <a:p>
                      <a:pPr marL="0" marR="0" algn="ctr">
                        <a:lnSpc>
                          <a:spcPct val="107000"/>
                        </a:lnSpc>
                        <a:spcBef>
                          <a:spcPts val="0"/>
                        </a:spcBef>
                        <a:spcAft>
                          <a:spcPts val="0"/>
                        </a:spcAft>
                      </a:pPr>
                      <a:endParaRPr lang="en-US" sz="1600" dirty="0">
                        <a:effectLst/>
                        <a:latin typeface="Calibri" panose="020F0502020204030204" pitchFamily="34" charset="0"/>
                        <a:cs typeface="Calibri" panose="020F0502020204030204" pitchFamily="34" charset="0"/>
                      </a:endParaRPr>
                    </a:p>
                  </a:txBody>
                  <a:tcPr marL="66259" marR="66259"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cs typeface="Calibri" panose="020F0502020204030204" pitchFamily="34" charset="0"/>
                        </a:rPr>
                        <a:t>10  </a:t>
                      </a:r>
                    </a:p>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p>
                  </a:txBody>
                  <a:tcPr marL="66259" marR="66259" marT="0" marB="0" anchor="ctr"/>
                </a:tc>
                <a:extLst>
                  <a:ext uri="{0D108BD9-81ED-4DB2-BD59-A6C34878D82A}">
                    <a16:rowId xmlns:a16="http://schemas.microsoft.com/office/drawing/2014/main" val="834573346"/>
                  </a:ext>
                </a:extLst>
              </a:tr>
            </a:tbl>
          </a:graphicData>
        </a:graphic>
      </p:graphicFrame>
      <p:sp>
        <p:nvSpPr>
          <p:cNvPr id="3" name="Rectangle 2">
            <a:extLst>
              <a:ext uri="{FF2B5EF4-FFF2-40B4-BE49-F238E27FC236}">
                <a16:creationId xmlns:a16="http://schemas.microsoft.com/office/drawing/2014/main" id="{1404CF75-A7A5-41BE-9EEA-305C52E5EE66}"/>
              </a:ext>
            </a:extLst>
          </p:cNvPr>
          <p:cNvSpPr/>
          <p:nvPr/>
        </p:nvSpPr>
        <p:spPr>
          <a:xfrm>
            <a:off x="8723470" y="4693092"/>
            <a:ext cx="276038" cy="307777"/>
          </a:xfrm>
          <a:prstGeom prst="rect">
            <a:avLst/>
          </a:prstGeom>
        </p:spPr>
        <p:txBody>
          <a:bodyPr wrap="none">
            <a:spAutoFit/>
          </a:bodyPr>
          <a:lstStyle/>
          <a:p>
            <a:r>
              <a:rPr lang="en-US" sz="1400" dirty="0">
                <a:solidFill>
                  <a:schemeClr val="accent4"/>
                </a:solidFill>
                <a:latin typeface="Calibri" panose="020F0502020204030204" pitchFamily="34" charset="0"/>
                <a:cs typeface="Calibri" panose="020F0502020204030204" pitchFamily="34" charset="0"/>
              </a:rPr>
              <a:t>7</a:t>
            </a:r>
          </a:p>
        </p:txBody>
      </p:sp>
      <p:sp>
        <p:nvSpPr>
          <p:cNvPr id="5" name="Oval 4">
            <a:extLst>
              <a:ext uri="{FF2B5EF4-FFF2-40B4-BE49-F238E27FC236}">
                <a16:creationId xmlns:a16="http://schemas.microsoft.com/office/drawing/2014/main" id="{5DA8711B-CD89-4D67-AA16-678CD6A221F7}"/>
              </a:ext>
            </a:extLst>
          </p:cNvPr>
          <p:cNvSpPr/>
          <p:nvPr/>
        </p:nvSpPr>
        <p:spPr>
          <a:xfrm>
            <a:off x="7387652" y="2729317"/>
            <a:ext cx="757382" cy="38792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0459875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How can I use these data?   </a:t>
            </a:r>
          </a:p>
        </p:txBody>
      </p:sp>
      <p:sp>
        <p:nvSpPr>
          <p:cNvPr id="2" name="Rectangle 1">
            <a:extLst>
              <a:ext uri="{FF2B5EF4-FFF2-40B4-BE49-F238E27FC236}">
                <a16:creationId xmlns:a16="http://schemas.microsoft.com/office/drawing/2014/main" id="{A712B681-D795-44AB-A080-E0303344510C}"/>
              </a:ext>
            </a:extLst>
          </p:cNvPr>
          <p:cNvSpPr/>
          <p:nvPr/>
        </p:nvSpPr>
        <p:spPr>
          <a:xfrm>
            <a:off x="8752114" y="4755880"/>
            <a:ext cx="276038" cy="307777"/>
          </a:xfrm>
          <a:prstGeom prst="rect">
            <a:avLst/>
          </a:prstGeom>
        </p:spPr>
        <p:txBody>
          <a:bodyPr wrap="none">
            <a:spAutoFit/>
          </a:bodyPr>
          <a:lstStyle/>
          <a:p>
            <a:r>
              <a:rPr lang="en-US" sz="1400" dirty="0">
                <a:solidFill>
                  <a:schemeClr val="bg2"/>
                </a:solidFill>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13188253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6" y="311931"/>
            <a:ext cx="8031192" cy="767751"/>
          </a:xfrm>
        </p:spPr>
        <p:txBody>
          <a:bodyPr anchor="ctr"/>
          <a:lstStyle/>
          <a:p>
            <a:r>
              <a:rPr lang="en-US" sz="3000" dirty="0">
                <a:solidFill>
                  <a:srgbClr val="E25423"/>
                </a:solidFill>
                <a:latin typeface="Calibri" panose="020F0502020204030204" pitchFamily="34" charset="0"/>
                <a:cs typeface="Calibri" panose="020F0502020204030204" pitchFamily="34" charset="0"/>
              </a:rPr>
              <a:t>Why Should You Use NHSN?   </a:t>
            </a:r>
          </a:p>
        </p:txBody>
      </p:sp>
      <p:sp>
        <p:nvSpPr>
          <p:cNvPr id="3" name="Content Placeholder 2"/>
          <p:cNvSpPr>
            <a:spLocks noGrp="1"/>
          </p:cNvSpPr>
          <p:nvPr>
            <p:ph idx="1"/>
          </p:nvPr>
        </p:nvSpPr>
        <p:spPr>
          <a:xfrm>
            <a:off x="586596" y="1036620"/>
            <a:ext cx="8160587" cy="3319032"/>
          </a:xfrm>
        </p:spPr>
        <p:txBody>
          <a:bodyPr/>
          <a:lstStyle/>
          <a:p>
            <a:pPr>
              <a:buFont typeface="Wingdings" panose="05000000000000000000" pitchFamily="2" charset="2"/>
              <a:buChar char="§"/>
            </a:pPr>
            <a:r>
              <a:rPr lang="en-US" sz="2000" dirty="0">
                <a:solidFill>
                  <a:schemeClr val="bg2">
                    <a:lumMod val="50000"/>
                  </a:schemeClr>
                </a:solidFill>
                <a:cs typeface="Calibri" panose="020F0502020204030204" pitchFamily="34" charset="0"/>
              </a:rPr>
              <a:t>NHSN users can report weekly influenza vaccination data through the HCP Safety Component</a:t>
            </a:r>
          </a:p>
          <a:p>
            <a:pPr lvl="1">
              <a:buFont typeface="Arial" panose="020B0604020202020204" pitchFamily="34" charset="0"/>
              <a:buChar char="•"/>
            </a:pPr>
            <a:r>
              <a:rPr lang="en-US" sz="1800" dirty="0">
                <a:solidFill>
                  <a:schemeClr val="bg2">
                    <a:lumMod val="50000"/>
                  </a:schemeClr>
                </a:solidFill>
                <a:cs typeface="Calibri" panose="020F0502020204030204" pitchFamily="34" charset="0"/>
              </a:rPr>
              <a:t>Weekly reporting is currently optional </a:t>
            </a:r>
          </a:p>
          <a:p>
            <a:pPr marL="0" indent="0">
              <a:buNone/>
            </a:pPr>
            <a:endParaRPr lang="en-US" dirty="0">
              <a:solidFill>
                <a:schemeClr val="bg2">
                  <a:lumMod val="50000"/>
                </a:schemeClr>
              </a:solidFill>
              <a:cs typeface="Calibri" panose="020F0502020204030204" pitchFamily="34" charset="0"/>
            </a:endParaRPr>
          </a:p>
          <a:p>
            <a:pPr>
              <a:buFont typeface="Wingdings" panose="05000000000000000000" pitchFamily="2" charset="2"/>
              <a:buChar char="§"/>
            </a:pPr>
            <a:r>
              <a:rPr lang="en-US" sz="2000" dirty="0">
                <a:solidFill>
                  <a:schemeClr val="bg2">
                    <a:lumMod val="50000"/>
                  </a:schemeClr>
                </a:solidFill>
                <a:cs typeface="Calibri" panose="020F0502020204030204" pitchFamily="34" charset="0"/>
              </a:rPr>
              <a:t>The weekly influenza vaccination feature is designed to ensure that reported influenza vaccination percentages are:</a:t>
            </a:r>
          </a:p>
          <a:p>
            <a:pPr marL="928688" lvl="3" indent="-285750">
              <a:buFont typeface="Arial" panose="020B0604020202020204" pitchFamily="34" charset="0"/>
              <a:buChar char="•"/>
            </a:pPr>
            <a:r>
              <a:rPr lang="en-US" sz="1800" dirty="0">
                <a:solidFill>
                  <a:schemeClr val="bg2">
                    <a:lumMod val="50000"/>
                  </a:schemeClr>
                </a:solidFill>
                <a:cs typeface="Calibri" panose="020F0502020204030204" pitchFamily="34" charset="0"/>
              </a:rPr>
              <a:t>Consistent over time within a single healthcare facility</a:t>
            </a:r>
          </a:p>
          <a:p>
            <a:pPr marL="928688" lvl="3" indent="-285750">
              <a:buFont typeface="Arial" panose="020B0604020202020204" pitchFamily="34" charset="0"/>
              <a:buChar char="•"/>
            </a:pPr>
            <a:r>
              <a:rPr lang="en-US" sz="1800" dirty="0">
                <a:solidFill>
                  <a:schemeClr val="bg2">
                    <a:lumMod val="50000"/>
                  </a:schemeClr>
                </a:solidFill>
                <a:cs typeface="Calibri" panose="020F0502020204030204" pitchFamily="34" charset="0"/>
              </a:rPr>
              <a:t>Comparable across facilities</a:t>
            </a:r>
          </a:p>
          <a:p>
            <a:pPr marL="900113" lvl="3" indent="-257175">
              <a:buFont typeface="Wingdings" pitchFamily="2" charset="2"/>
              <a:buChar char="§"/>
            </a:pPr>
            <a:endParaRPr lang="en-US" sz="1500" dirty="0">
              <a:solidFill>
                <a:schemeClr val="bg2">
                  <a:lumMod val="50000"/>
                </a:schemeClr>
              </a:solidFill>
              <a:cs typeface="Calibri" panose="020F0502020204030204" pitchFamily="34" charset="0"/>
            </a:endParaRPr>
          </a:p>
          <a:p>
            <a:pPr>
              <a:buFont typeface="Wingdings" panose="05000000000000000000" pitchFamily="2" charset="2"/>
              <a:buChar char="§"/>
            </a:pPr>
            <a:r>
              <a:rPr lang="en-US" sz="2000" dirty="0">
                <a:solidFill>
                  <a:schemeClr val="bg2">
                    <a:lumMod val="50000"/>
                  </a:schemeClr>
                </a:solidFill>
                <a:cs typeface="Calibri" panose="020F0502020204030204" pitchFamily="34" charset="0"/>
              </a:rPr>
              <a:t>Improvements in tracking and reporting vaccination status allows for enhanced identification and targeting of unvaccinated HCP</a:t>
            </a:r>
            <a:endParaRPr lang="en-US" dirty="0">
              <a:solidFill>
                <a:schemeClr val="bg2">
                  <a:lumMod val="50000"/>
                </a:schemeClr>
              </a:solidFill>
            </a:endParaRPr>
          </a:p>
        </p:txBody>
      </p:sp>
      <p:sp>
        <p:nvSpPr>
          <p:cNvPr id="4" name="Rectangle 3">
            <a:extLst>
              <a:ext uri="{FF2B5EF4-FFF2-40B4-BE49-F238E27FC236}">
                <a16:creationId xmlns:a16="http://schemas.microsoft.com/office/drawing/2014/main" id="{13C7B04B-FFD3-494D-9D48-E9C6A68CEC28}"/>
              </a:ext>
            </a:extLst>
          </p:cNvPr>
          <p:cNvSpPr/>
          <p:nvPr/>
        </p:nvSpPr>
        <p:spPr>
          <a:xfrm>
            <a:off x="8747183" y="4711009"/>
            <a:ext cx="301686" cy="307777"/>
          </a:xfrm>
          <a:prstGeom prst="rect">
            <a:avLst/>
          </a:prstGeom>
        </p:spPr>
        <p:txBody>
          <a:bodyPr wrap="square">
            <a:spAutoFit/>
          </a:bodyPr>
          <a:lstStyle/>
          <a:p>
            <a:r>
              <a:rPr lang="en-US" sz="1400" dirty="0">
                <a:solidFill>
                  <a:schemeClr val="accent4"/>
                </a:solidFill>
                <a:latin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3014179269"/>
      </p:ext>
    </p:extLst>
  </p:cSld>
  <p:clrMapOvr>
    <a:masterClrMapping/>
  </p:clrMapOvr>
  <p:transition>
    <p:fade/>
  </p:transition>
</p:sld>
</file>

<file path=ppt/theme/theme1.xml><?xml version="1.0" encoding="utf-8"?>
<a:theme xmlns:a="http://schemas.openxmlformats.org/drawingml/2006/main" name="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_newTemplate_2016" id="{296D7585-A83A-473B-B492-7F8FD655D8F9}" vid="{124F336B-E757-4B88-BFAB-C010C4A5F6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_newTemplate_2016</Template>
  <TotalTime>5093</TotalTime>
  <Words>2875</Words>
  <Application>Microsoft Office PowerPoint</Application>
  <PresentationFormat>On-screen Show (16:9)</PresentationFormat>
  <Paragraphs>452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Wingdings</vt:lpstr>
      <vt:lpstr>Myriad Web Pro</vt:lpstr>
      <vt:lpstr>Calibri</vt:lpstr>
      <vt:lpstr>Courier New</vt:lpstr>
      <vt:lpstr>NCEH_ATSDR_combined</vt:lpstr>
      <vt:lpstr>Reporting Weekly Influenza Vaccination Data</vt:lpstr>
      <vt:lpstr>Objectives</vt:lpstr>
      <vt:lpstr>Overview</vt:lpstr>
      <vt:lpstr>Key Revisions and Clarifications</vt:lpstr>
      <vt:lpstr>Reporting Cumulative Data for HCP      </vt:lpstr>
      <vt:lpstr>Reporting Cumulative Data for HCP (cont.)     </vt:lpstr>
      <vt:lpstr>Reporting Cumulative Data for HCP (cont.)      </vt:lpstr>
      <vt:lpstr>How can I use these data?   </vt:lpstr>
      <vt:lpstr>Why Should You Use NHSN?   </vt:lpstr>
      <vt:lpstr>Putting Data into Action   </vt:lpstr>
      <vt:lpstr>Putting Data into Action (cont.)</vt:lpstr>
      <vt:lpstr>Which types of data should I collect? </vt:lpstr>
      <vt:lpstr>Weekly Reporting for HCP: Denominator </vt:lpstr>
      <vt:lpstr>Weekly Reporting for HCP: Denominator (cont.)</vt:lpstr>
      <vt:lpstr>Weekly Reporting for HCP: Numerator (cont.) </vt:lpstr>
      <vt:lpstr>Weekly Reporting for HCP: Numerator (cont.) </vt:lpstr>
      <vt:lpstr>Weekly Reporting for HCP: Additional Notes </vt:lpstr>
      <vt:lpstr>Vaccine Availability </vt:lpstr>
      <vt:lpstr>Tables of Instructions  </vt:lpstr>
      <vt:lpstr>How do I get started in NHSN? </vt:lpstr>
      <vt:lpstr>NHSN Landing Page </vt:lpstr>
      <vt:lpstr>HPS Component Home Page  </vt:lpstr>
      <vt:lpstr>Entering Weekly Vaccination Data     </vt:lpstr>
      <vt:lpstr>Entering Weekly Vaccination Data  (cont.)    </vt:lpstr>
      <vt:lpstr>Entering Weekly Vaccination Data (cont.)      </vt:lpstr>
      <vt:lpstr>Editing Weekly Vaccination Data      </vt:lpstr>
      <vt:lpstr>Editing Weekly Vaccination Data (cont.)      </vt:lpstr>
      <vt:lpstr>Reporting cumulative vaccination data    </vt:lpstr>
      <vt:lpstr>Reporting Cumulative Data for HCP      </vt:lpstr>
      <vt:lpstr>Reporting Cumulative Data for HCP (cont.)     </vt:lpstr>
      <vt:lpstr>Reporting Cumulative Data for HCP (cont.)      </vt:lpstr>
      <vt:lpstr>  Data Reporting in NHSN:  Influenza Vaccination versus COVID-19 Cases</vt:lpstr>
      <vt:lpstr>Resources    </vt:lpstr>
      <vt:lpstr>Resource: The NHSN Website </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 Weekly Influenza Vaccination Reporting</dc:title>
  <dc:subject>NHSN LTCF HCP Influenza Vaccination</dc:subject>
  <dc:creator>CDC/NCEZID/DHQP</dc:creator>
  <cp:keywords>NHSN, LTC, HCP, Influenza Vaccination</cp:keywords>
  <cp:lastModifiedBy>Kalayil, Elizabeth (CDC/DDID/NCIRD/ISD) (CTR)</cp:lastModifiedBy>
  <cp:revision>247</cp:revision>
  <cp:lastPrinted>2018-05-30T17:03:07Z</cp:lastPrinted>
  <dcterms:created xsi:type="dcterms:W3CDTF">2017-02-07T12:54:37Z</dcterms:created>
  <dcterms:modified xsi:type="dcterms:W3CDTF">2020-11-12T15:08:32Z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2020-11-09T20:25:41Z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3fdc01ba-c405-47a8-97fe-1c0a5083f9ef</vt:lpwstr>
  </property>
  <property fmtid="{D5CDD505-2E9C-101B-9397-08002B2CF9AE}" pid="9" name="MSIP_Label_7b94a7b8-f06c-4dfe-bdcc-9b548fd58c31_ContentBits">
    <vt:lpwstr>0</vt:lpwstr>
  </property>
</Properties>
</file>